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handoutMasterIdLst>
    <p:handoutMasterId r:id="rId25"/>
  </p:handoutMasterIdLst>
  <p:sldIdLst>
    <p:sldId id="256" r:id="rId2"/>
    <p:sldId id="302" r:id="rId3"/>
    <p:sldId id="348" r:id="rId4"/>
    <p:sldId id="304" r:id="rId5"/>
    <p:sldId id="320" r:id="rId6"/>
    <p:sldId id="285" r:id="rId7"/>
    <p:sldId id="352" r:id="rId8"/>
    <p:sldId id="328" r:id="rId9"/>
    <p:sldId id="353" r:id="rId10"/>
    <p:sldId id="321" r:id="rId11"/>
    <p:sldId id="349" r:id="rId12"/>
    <p:sldId id="350" r:id="rId13"/>
    <p:sldId id="301" r:id="rId14"/>
    <p:sldId id="351" r:id="rId15"/>
    <p:sldId id="337" r:id="rId16"/>
    <p:sldId id="292" r:id="rId17"/>
    <p:sldId id="347" r:id="rId18"/>
    <p:sldId id="293" r:id="rId19"/>
    <p:sldId id="294" r:id="rId20"/>
    <p:sldId id="354" r:id="rId21"/>
    <p:sldId id="296" r:id="rId22"/>
    <p:sldId id="30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90C4"/>
    <a:srgbClr val="5153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51" autoAdjust="0"/>
    <p:restoredTop sz="94599"/>
  </p:normalViewPr>
  <p:slideViewPr>
    <p:cSldViewPr snapToGrid="0" snapToObjects="1" showGuides="1">
      <p:cViewPr>
        <p:scale>
          <a:sx n="87" d="100"/>
          <a:sy n="87" d="100"/>
        </p:scale>
        <p:origin x="1136" y="392"/>
      </p:cViewPr>
      <p:guideLst>
        <p:guide orient="horz" pos="2160"/>
        <p:guide pos="3840"/>
      </p:guideLst>
    </p:cSldViewPr>
  </p:slideViewPr>
  <p:notesTextViewPr>
    <p:cViewPr>
      <p:scale>
        <a:sx n="1" d="1"/>
        <a:sy n="1" d="1"/>
      </p:scale>
      <p:origin x="0" y="0"/>
    </p:cViewPr>
  </p:notesTextViewPr>
  <p:notesViewPr>
    <p:cSldViewPr snapToGrid="0" snapToObjects="1">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27C80B47-D574-4A27-8DF5-B3BAD5E850B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A9E9B10C-EC92-450D-93DB-C06DF5B27B1B}">
      <dgm:prSet/>
      <dgm:spPr/>
      <dgm:t>
        <a:bodyPr/>
        <a:lstStyle/>
        <a:p>
          <a:r>
            <a:rPr lang="en-GB"/>
            <a:t>No!</a:t>
          </a:r>
          <a:endParaRPr lang="en-US"/>
        </a:p>
      </dgm:t>
    </dgm:pt>
    <dgm:pt modelId="{45F3EBAA-C839-4E4B-8C7A-F9ADBFE9EC13}" type="parTrans" cxnId="{D9DFF2E3-AC17-44A8-8993-B183D3DC8952}">
      <dgm:prSet/>
      <dgm:spPr/>
      <dgm:t>
        <a:bodyPr/>
        <a:lstStyle/>
        <a:p>
          <a:endParaRPr lang="en-US"/>
        </a:p>
      </dgm:t>
    </dgm:pt>
    <dgm:pt modelId="{FA6F7CD1-D73C-4F63-AADE-8EA2A0712F45}" type="sibTrans" cxnId="{D9DFF2E3-AC17-44A8-8993-B183D3DC8952}">
      <dgm:prSet/>
      <dgm:spPr/>
      <dgm:t>
        <a:bodyPr/>
        <a:lstStyle/>
        <a:p>
          <a:endParaRPr lang="en-US"/>
        </a:p>
      </dgm:t>
    </dgm:pt>
    <dgm:pt modelId="{99BC9C0B-96D6-44CC-B33F-8D6B68CE3DBA}">
      <dgm:prSet/>
      <dgm:spPr/>
      <dgm:t>
        <a:bodyPr/>
        <a:lstStyle/>
        <a:p>
          <a:r>
            <a:rPr lang="en-GB" dirty="0"/>
            <a:t>Colleges/Universities will offer specialist modules which may be compulsory or you may be able to choose some routes of study. </a:t>
          </a:r>
          <a:endParaRPr lang="en-US" dirty="0"/>
        </a:p>
      </dgm:t>
    </dgm:pt>
    <dgm:pt modelId="{D53935E7-DFA3-48A3-AE3B-98CDC19C9FB9}" type="parTrans" cxnId="{C7FBCFE4-0F32-4836-AE9C-239C5B15E1B3}">
      <dgm:prSet/>
      <dgm:spPr/>
      <dgm:t>
        <a:bodyPr/>
        <a:lstStyle/>
        <a:p>
          <a:endParaRPr lang="en-US"/>
        </a:p>
      </dgm:t>
    </dgm:pt>
    <dgm:pt modelId="{DB4D65D1-40E0-4936-A0C8-6BF921E66D6C}" type="sibTrans" cxnId="{C7FBCFE4-0F32-4836-AE9C-239C5B15E1B3}">
      <dgm:prSet/>
      <dgm:spPr/>
      <dgm:t>
        <a:bodyPr/>
        <a:lstStyle/>
        <a:p>
          <a:endParaRPr lang="en-US"/>
        </a:p>
      </dgm:t>
    </dgm:pt>
    <dgm:pt modelId="{D614AEB1-FDB0-4860-8FA5-21797BD61C84}">
      <dgm:prSet/>
      <dgm:spPr/>
      <dgm:t>
        <a:bodyPr/>
        <a:lstStyle/>
        <a:p>
          <a:r>
            <a:rPr lang="en-GB" dirty="0"/>
            <a:t>Often having the ability to choose which modules you wish to study is introduced in Year 2. You can then choose what to focus your dissertation on in your 3</a:t>
          </a:r>
          <a:r>
            <a:rPr lang="en-GB" baseline="30000" dirty="0"/>
            <a:t>rd</a:t>
          </a:r>
          <a:r>
            <a:rPr lang="en-GB" dirty="0"/>
            <a:t> year.</a:t>
          </a:r>
          <a:endParaRPr lang="en-US" dirty="0"/>
        </a:p>
      </dgm:t>
    </dgm:pt>
    <dgm:pt modelId="{ADA355C9-4BEE-42C9-8B08-1A447C5460AE}" type="parTrans" cxnId="{53B372BF-2FB3-41E7-843D-D3844E9D8AF8}">
      <dgm:prSet/>
      <dgm:spPr/>
      <dgm:t>
        <a:bodyPr/>
        <a:lstStyle/>
        <a:p>
          <a:endParaRPr lang="en-US"/>
        </a:p>
      </dgm:t>
    </dgm:pt>
    <dgm:pt modelId="{C23532C2-5F2D-4EBC-B560-A62178873D45}" type="sibTrans" cxnId="{53B372BF-2FB3-41E7-843D-D3844E9D8AF8}">
      <dgm:prSet/>
      <dgm:spPr/>
      <dgm:t>
        <a:bodyPr/>
        <a:lstStyle/>
        <a:p>
          <a:endParaRPr lang="en-US"/>
        </a:p>
      </dgm:t>
    </dgm:pt>
    <dgm:pt modelId="{3695BF31-47E7-0E45-B59B-4CF9851AADE4}" type="pres">
      <dgm:prSet presAssocID="{27C80B47-D574-4A27-8DF5-B3BAD5E850B1}" presName="linear" presStyleCnt="0">
        <dgm:presLayoutVars>
          <dgm:animLvl val="lvl"/>
          <dgm:resizeHandles val="exact"/>
        </dgm:presLayoutVars>
      </dgm:prSet>
      <dgm:spPr/>
    </dgm:pt>
    <dgm:pt modelId="{FB2B3F38-CFFE-F84C-8566-CECD25FC0FDB}" type="pres">
      <dgm:prSet presAssocID="{A9E9B10C-EC92-450D-93DB-C06DF5B27B1B}" presName="parentText" presStyleLbl="node1" presStyleIdx="0" presStyleCnt="3">
        <dgm:presLayoutVars>
          <dgm:chMax val="0"/>
          <dgm:bulletEnabled val="1"/>
        </dgm:presLayoutVars>
      </dgm:prSet>
      <dgm:spPr/>
    </dgm:pt>
    <dgm:pt modelId="{A88E5841-276F-E347-B044-2DECA354013C}" type="pres">
      <dgm:prSet presAssocID="{FA6F7CD1-D73C-4F63-AADE-8EA2A0712F45}" presName="spacer" presStyleCnt="0"/>
      <dgm:spPr/>
    </dgm:pt>
    <dgm:pt modelId="{2D90534F-6728-FF4D-B5BA-C99CFB512442}" type="pres">
      <dgm:prSet presAssocID="{99BC9C0B-96D6-44CC-B33F-8D6B68CE3DBA}" presName="parentText" presStyleLbl="node1" presStyleIdx="1" presStyleCnt="3">
        <dgm:presLayoutVars>
          <dgm:chMax val="0"/>
          <dgm:bulletEnabled val="1"/>
        </dgm:presLayoutVars>
      </dgm:prSet>
      <dgm:spPr/>
    </dgm:pt>
    <dgm:pt modelId="{89E89EF1-5E24-0144-B8FF-89C85964F89A}" type="pres">
      <dgm:prSet presAssocID="{DB4D65D1-40E0-4936-A0C8-6BF921E66D6C}" presName="spacer" presStyleCnt="0"/>
      <dgm:spPr/>
    </dgm:pt>
    <dgm:pt modelId="{A5002EC9-C4DE-CF43-98ED-4D3424352F19}" type="pres">
      <dgm:prSet presAssocID="{D614AEB1-FDB0-4860-8FA5-21797BD61C84}" presName="parentText" presStyleLbl="node1" presStyleIdx="2" presStyleCnt="3">
        <dgm:presLayoutVars>
          <dgm:chMax val="0"/>
          <dgm:bulletEnabled val="1"/>
        </dgm:presLayoutVars>
      </dgm:prSet>
      <dgm:spPr/>
    </dgm:pt>
  </dgm:ptLst>
  <dgm:cxnLst>
    <dgm:cxn modelId="{9EA4D505-6C70-8148-B78E-A9FC0D35099C}" type="presOf" srcId="{D614AEB1-FDB0-4860-8FA5-21797BD61C84}" destId="{A5002EC9-C4DE-CF43-98ED-4D3424352F19}" srcOrd="0" destOrd="0" presId="urn:microsoft.com/office/officeart/2005/8/layout/vList2"/>
    <dgm:cxn modelId="{F02E823D-29A4-7C44-9CB1-434D0CFE34C0}" type="presOf" srcId="{27C80B47-D574-4A27-8DF5-B3BAD5E850B1}" destId="{3695BF31-47E7-0E45-B59B-4CF9851AADE4}" srcOrd="0" destOrd="0" presId="urn:microsoft.com/office/officeart/2005/8/layout/vList2"/>
    <dgm:cxn modelId="{CE59F97F-9038-594E-B1B0-F16DF450087C}" type="presOf" srcId="{99BC9C0B-96D6-44CC-B33F-8D6B68CE3DBA}" destId="{2D90534F-6728-FF4D-B5BA-C99CFB512442}" srcOrd="0" destOrd="0" presId="urn:microsoft.com/office/officeart/2005/8/layout/vList2"/>
    <dgm:cxn modelId="{A1CDD58D-F254-E14B-B0B1-DFD7CAE8315E}" type="presOf" srcId="{A9E9B10C-EC92-450D-93DB-C06DF5B27B1B}" destId="{FB2B3F38-CFFE-F84C-8566-CECD25FC0FDB}" srcOrd="0" destOrd="0" presId="urn:microsoft.com/office/officeart/2005/8/layout/vList2"/>
    <dgm:cxn modelId="{53B372BF-2FB3-41E7-843D-D3844E9D8AF8}" srcId="{27C80B47-D574-4A27-8DF5-B3BAD5E850B1}" destId="{D614AEB1-FDB0-4860-8FA5-21797BD61C84}" srcOrd="2" destOrd="0" parTransId="{ADA355C9-4BEE-42C9-8B08-1A447C5460AE}" sibTransId="{C23532C2-5F2D-4EBC-B560-A62178873D45}"/>
    <dgm:cxn modelId="{D9DFF2E3-AC17-44A8-8993-B183D3DC8952}" srcId="{27C80B47-D574-4A27-8DF5-B3BAD5E850B1}" destId="{A9E9B10C-EC92-450D-93DB-C06DF5B27B1B}" srcOrd="0" destOrd="0" parTransId="{45F3EBAA-C839-4E4B-8C7A-F9ADBFE9EC13}" sibTransId="{FA6F7CD1-D73C-4F63-AADE-8EA2A0712F45}"/>
    <dgm:cxn modelId="{C7FBCFE4-0F32-4836-AE9C-239C5B15E1B3}" srcId="{27C80B47-D574-4A27-8DF5-B3BAD5E850B1}" destId="{99BC9C0B-96D6-44CC-B33F-8D6B68CE3DBA}" srcOrd="1" destOrd="0" parTransId="{D53935E7-DFA3-48A3-AE3B-98CDC19C9FB9}" sibTransId="{DB4D65D1-40E0-4936-A0C8-6BF921E66D6C}"/>
    <dgm:cxn modelId="{EFB2B4C5-87E3-C844-A7D2-DC9BDD1DD87F}" type="presParOf" srcId="{3695BF31-47E7-0E45-B59B-4CF9851AADE4}" destId="{FB2B3F38-CFFE-F84C-8566-CECD25FC0FDB}" srcOrd="0" destOrd="0" presId="urn:microsoft.com/office/officeart/2005/8/layout/vList2"/>
    <dgm:cxn modelId="{3C66D17D-5A36-B04C-97CE-F2634D6D77F7}" type="presParOf" srcId="{3695BF31-47E7-0E45-B59B-4CF9851AADE4}" destId="{A88E5841-276F-E347-B044-2DECA354013C}" srcOrd="1" destOrd="0" presId="urn:microsoft.com/office/officeart/2005/8/layout/vList2"/>
    <dgm:cxn modelId="{2554BEE1-20A1-2149-9234-508BFD0727EF}" type="presParOf" srcId="{3695BF31-47E7-0E45-B59B-4CF9851AADE4}" destId="{2D90534F-6728-FF4D-B5BA-C99CFB512442}" srcOrd="2" destOrd="0" presId="urn:microsoft.com/office/officeart/2005/8/layout/vList2"/>
    <dgm:cxn modelId="{C7AF7F2A-1458-BB43-8AA3-27ACBCBE1420}" type="presParOf" srcId="{3695BF31-47E7-0E45-B59B-4CF9851AADE4}" destId="{89E89EF1-5E24-0144-B8FF-89C85964F89A}" srcOrd="3" destOrd="0" presId="urn:microsoft.com/office/officeart/2005/8/layout/vList2"/>
    <dgm:cxn modelId="{BEECE082-BC5E-8647-AD9D-644FD234D016}" type="presParOf" srcId="{3695BF31-47E7-0E45-B59B-4CF9851AADE4}" destId="{A5002EC9-C4DE-CF43-98ED-4D3424352F1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C5265E-6881-4F20-8129-2BFF865AD9B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BF1EC83-48A7-4D18-A8EC-A3085B79070F}">
      <dgm:prSet/>
      <dgm:spPr/>
      <dgm:t>
        <a:bodyPr/>
        <a:lstStyle/>
        <a:p>
          <a:r>
            <a:rPr lang="en-GB"/>
            <a:t>Have you ever wondered whether criminals are born or made?</a:t>
          </a:r>
          <a:endParaRPr lang="en-US"/>
        </a:p>
      </dgm:t>
    </dgm:pt>
    <dgm:pt modelId="{C99D83C4-2196-44A4-B782-193D481213A2}" type="parTrans" cxnId="{EBAEB13B-4439-49B9-97BD-29E046FA7CFA}">
      <dgm:prSet/>
      <dgm:spPr/>
      <dgm:t>
        <a:bodyPr/>
        <a:lstStyle/>
        <a:p>
          <a:endParaRPr lang="en-US"/>
        </a:p>
      </dgm:t>
    </dgm:pt>
    <dgm:pt modelId="{CF102132-6518-4174-AF41-38B39656EFAE}" type="sibTrans" cxnId="{EBAEB13B-4439-49B9-97BD-29E046FA7CFA}">
      <dgm:prSet/>
      <dgm:spPr/>
      <dgm:t>
        <a:bodyPr/>
        <a:lstStyle/>
        <a:p>
          <a:endParaRPr lang="en-US"/>
        </a:p>
      </dgm:t>
    </dgm:pt>
    <dgm:pt modelId="{55DDCCCD-6747-476F-8509-A11AACEA2585}">
      <dgm:prSet/>
      <dgm:spPr/>
      <dgm:t>
        <a:bodyPr/>
        <a:lstStyle/>
        <a:p>
          <a:r>
            <a:rPr lang="en-GB"/>
            <a:t>Have you ever wondered why siblings can behave so differently?</a:t>
          </a:r>
          <a:endParaRPr lang="en-US"/>
        </a:p>
      </dgm:t>
    </dgm:pt>
    <dgm:pt modelId="{25505A54-FA9F-4048-B99B-D07E9AF02043}" type="parTrans" cxnId="{C8C83F8F-27A3-469C-AA61-2EF5EC3DA1CA}">
      <dgm:prSet/>
      <dgm:spPr/>
      <dgm:t>
        <a:bodyPr/>
        <a:lstStyle/>
        <a:p>
          <a:endParaRPr lang="en-US"/>
        </a:p>
      </dgm:t>
    </dgm:pt>
    <dgm:pt modelId="{C13AC447-45A4-45D5-9CC5-6FB433055804}" type="sibTrans" cxnId="{C8C83F8F-27A3-469C-AA61-2EF5EC3DA1CA}">
      <dgm:prSet/>
      <dgm:spPr/>
      <dgm:t>
        <a:bodyPr/>
        <a:lstStyle/>
        <a:p>
          <a:endParaRPr lang="en-US"/>
        </a:p>
      </dgm:t>
    </dgm:pt>
    <dgm:pt modelId="{9D3D26D4-DF6A-40CA-B524-B869B3F04211}">
      <dgm:prSet/>
      <dgm:spPr/>
      <dgm:t>
        <a:bodyPr/>
        <a:lstStyle/>
        <a:p>
          <a:r>
            <a:rPr lang="en-GB"/>
            <a:t>Have you ever wondered why some people suffer from mental health problems and not others?</a:t>
          </a:r>
          <a:endParaRPr lang="en-US"/>
        </a:p>
      </dgm:t>
    </dgm:pt>
    <dgm:pt modelId="{11450314-F40A-4819-B120-B214C75EC156}" type="parTrans" cxnId="{9BD3E1AD-FD08-412E-AE6D-BF611864343A}">
      <dgm:prSet/>
      <dgm:spPr/>
      <dgm:t>
        <a:bodyPr/>
        <a:lstStyle/>
        <a:p>
          <a:endParaRPr lang="en-US"/>
        </a:p>
      </dgm:t>
    </dgm:pt>
    <dgm:pt modelId="{226733AC-2F02-47C0-AEC7-AF7CBED6F7F9}" type="sibTrans" cxnId="{9BD3E1AD-FD08-412E-AE6D-BF611864343A}">
      <dgm:prSet/>
      <dgm:spPr/>
      <dgm:t>
        <a:bodyPr/>
        <a:lstStyle/>
        <a:p>
          <a:endParaRPr lang="en-US"/>
        </a:p>
      </dgm:t>
    </dgm:pt>
    <dgm:pt modelId="{4BBDD381-83C2-4472-A86C-AF3F7D719EFE}">
      <dgm:prSet/>
      <dgm:spPr/>
      <dgm:t>
        <a:bodyPr/>
        <a:lstStyle/>
        <a:p>
          <a:r>
            <a:rPr lang="en-GB" dirty="0"/>
            <a:t>These are some of the questions that you will analyse during the A level course. The study of Psychology allows students to critically consider a range of explanations to such questions through key theories and concepts.</a:t>
          </a:r>
          <a:endParaRPr lang="en-US" dirty="0"/>
        </a:p>
      </dgm:t>
    </dgm:pt>
    <dgm:pt modelId="{B9250E51-EE37-4236-B651-52C8B73258E1}" type="parTrans" cxnId="{628D0AB6-39A9-40FF-84E9-A7B92F2E1AFF}">
      <dgm:prSet/>
      <dgm:spPr/>
      <dgm:t>
        <a:bodyPr/>
        <a:lstStyle/>
        <a:p>
          <a:endParaRPr lang="en-US"/>
        </a:p>
      </dgm:t>
    </dgm:pt>
    <dgm:pt modelId="{BB91AC03-9F92-4DA1-97C3-DD96C37E3F0D}" type="sibTrans" cxnId="{628D0AB6-39A9-40FF-84E9-A7B92F2E1AFF}">
      <dgm:prSet/>
      <dgm:spPr/>
      <dgm:t>
        <a:bodyPr/>
        <a:lstStyle/>
        <a:p>
          <a:endParaRPr lang="en-US"/>
        </a:p>
      </dgm:t>
    </dgm:pt>
    <dgm:pt modelId="{98E003C0-90EE-5A47-8FB6-73B70AC255E6}" type="pres">
      <dgm:prSet presAssocID="{25C5265E-6881-4F20-8129-2BFF865AD9B7}" presName="linear" presStyleCnt="0">
        <dgm:presLayoutVars>
          <dgm:animLvl val="lvl"/>
          <dgm:resizeHandles val="exact"/>
        </dgm:presLayoutVars>
      </dgm:prSet>
      <dgm:spPr/>
    </dgm:pt>
    <dgm:pt modelId="{1E82010F-F7D0-7F40-9B1C-63E876BCC0A6}" type="pres">
      <dgm:prSet presAssocID="{3BF1EC83-48A7-4D18-A8EC-A3085B79070F}" presName="parentText" presStyleLbl="node1" presStyleIdx="0" presStyleCnt="4">
        <dgm:presLayoutVars>
          <dgm:chMax val="0"/>
          <dgm:bulletEnabled val="1"/>
        </dgm:presLayoutVars>
      </dgm:prSet>
      <dgm:spPr/>
    </dgm:pt>
    <dgm:pt modelId="{7A31EA03-2241-9A45-8153-4C1B2AB84AD0}" type="pres">
      <dgm:prSet presAssocID="{CF102132-6518-4174-AF41-38B39656EFAE}" presName="spacer" presStyleCnt="0"/>
      <dgm:spPr/>
    </dgm:pt>
    <dgm:pt modelId="{71F6C294-D005-854F-BCE5-F1DF5F91282B}" type="pres">
      <dgm:prSet presAssocID="{55DDCCCD-6747-476F-8509-A11AACEA2585}" presName="parentText" presStyleLbl="node1" presStyleIdx="1" presStyleCnt="4">
        <dgm:presLayoutVars>
          <dgm:chMax val="0"/>
          <dgm:bulletEnabled val="1"/>
        </dgm:presLayoutVars>
      </dgm:prSet>
      <dgm:spPr/>
    </dgm:pt>
    <dgm:pt modelId="{C1DCE15A-1412-2547-9AB4-3834D7B74F3F}" type="pres">
      <dgm:prSet presAssocID="{C13AC447-45A4-45D5-9CC5-6FB433055804}" presName="spacer" presStyleCnt="0"/>
      <dgm:spPr/>
    </dgm:pt>
    <dgm:pt modelId="{6EDC0BFD-0E6B-FB4A-9056-073947FE37B9}" type="pres">
      <dgm:prSet presAssocID="{9D3D26D4-DF6A-40CA-B524-B869B3F04211}" presName="parentText" presStyleLbl="node1" presStyleIdx="2" presStyleCnt="4">
        <dgm:presLayoutVars>
          <dgm:chMax val="0"/>
          <dgm:bulletEnabled val="1"/>
        </dgm:presLayoutVars>
      </dgm:prSet>
      <dgm:spPr/>
    </dgm:pt>
    <dgm:pt modelId="{6C5423DB-EBEA-0A47-B638-74BFA056A6F5}" type="pres">
      <dgm:prSet presAssocID="{226733AC-2F02-47C0-AEC7-AF7CBED6F7F9}" presName="spacer" presStyleCnt="0"/>
      <dgm:spPr/>
    </dgm:pt>
    <dgm:pt modelId="{4FFECC2C-3556-AE4D-B270-DDFD6A616F1D}" type="pres">
      <dgm:prSet presAssocID="{4BBDD381-83C2-4472-A86C-AF3F7D719EFE}" presName="parentText" presStyleLbl="node1" presStyleIdx="3" presStyleCnt="4">
        <dgm:presLayoutVars>
          <dgm:chMax val="0"/>
          <dgm:bulletEnabled val="1"/>
        </dgm:presLayoutVars>
      </dgm:prSet>
      <dgm:spPr/>
    </dgm:pt>
  </dgm:ptLst>
  <dgm:cxnLst>
    <dgm:cxn modelId="{DEE5250F-5740-A14D-B11D-1AA632C883F6}" type="presOf" srcId="{55DDCCCD-6747-476F-8509-A11AACEA2585}" destId="{71F6C294-D005-854F-BCE5-F1DF5F91282B}" srcOrd="0" destOrd="0" presId="urn:microsoft.com/office/officeart/2005/8/layout/vList2"/>
    <dgm:cxn modelId="{20A42B17-081E-9342-9AB6-18FD3D2C1FFC}" type="presOf" srcId="{25C5265E-6881-4F20-8129-2BFF865AD9B7}" destId="{98E003C0-90EE-5A47-8FB6-73B70AC255E6}" srcOrd="0" destOrd="0" presId="urn:microsoft.com/office/officeart/2005/8/layout/vList2"/>
    <dgm:cxn modelId="{EBAEB13B-4439-49B9-97BD-29E046FA7CFA}" srcId="{25C5265E-6881-4F20-8129-2BFF865AD9B7}" destId="{3BF1EC83-48A7-4D18-A8EC-A3085B79070F}" srcOrd="0" destOrd="0" parTransId="{C99D83C4-2196-44A4-B782-193D481213A2}" sibTransId="{CF102132-6518-4174-AF41-38B39656EFAE}"/>
    <dgm:cxn modelId="{090B0465-0261-8D43-962E-34DF731D723F}" type="presOf" srcId="{9D3D26D4-DF6A-40CA-B524-B869B3F04211}" destId="{6EDC0BFD-0E6B-FB4A-9056-073947FE37B9}" srcOrd="0" destOrd="0" presId="urn:microsoft.com/office/officeart/2005/8/layout/vList2"/>
    <dgm:cxn modelId="{472C8B74-8DEC-A24A-A0B5-2F1F4C26D061}" type="presOf" srcId="{4BBDD381-83C2-4472-A86C-AF3F7D719EFE}" destId="{4FFECC2C-3556-AE4D-B270-DDFD6A616F1D}" srcOrd="0" destOrd="0" presId="urn:microsoft.com/office/officeart/2005/8/layout/vList2"/>
    <dgm:cxn modelId="{C8C83F8F-27A3-469C-AA61-2EF5EC3DA1CA}" srcId="{25C5265E-6881-4F20-8129-2BFF865AD9B7}" destId="{55DDCCCD-6747-476F-8509-A11AACEA2585}" srcOrd="1" destOrd="0" parTransId="{25505A54-FA9F-4048-B99B-D07E9AF02043}" sibTransId="{C13AC447-45A4-45D5-9CC5-6FB433055804}"/>
    <dgm:cxn modelId="{46F886AA-1AAA-284C-8E3B-38AAB71E3C63}" type="presOf" srcId="{3BF1EC83-48A7-4D18-A8EC-A3085B79070F}" destId="{1E82010F-F7D0-7F40-9B1C-63E876BCC0A6}" srcOrd="0" destOrd="0" presId="urn:microsoft.com/office/officeart/2005/8/layout/vList2"/>
    <dgm:cxn modelId="{9BD3E1AD-FD08-412E-AE6D-BF611864343A}" srcId="{25C5265E-6881-4F20-8129-2BFF865AD9B7}" destId="{9D3D26D4-DF6A-40CA-B524-B869B3F04211}" srcOrd="2" destOrd="0" parTransId="{11450314-F40A-4819-B120-B214C75EC156}" sibTransId="{226733AC-2F02-47C0-AEC7-AF7CBED6F7F9}"/>
    <dgm:cxn modelId="{628D0AB6-39A9-40FF-84E9-A7B92F2E1AFF}" srcId="{25C5265E-6881-4F20-8129-2BFF865AD9B7}" destId="{4BBDD381-83C2-4472-A86C-AF3F7D719EFE}" srcOrd="3" destOrd="0" parTransId="{B9250E51-EE37-4236-B651-52C8B73258E1}" sibTransId="{BB91AC03-9F92-4DA1-97C3-DD96C37E3F0D}"/>
    <dgm:cxn modelId="{B343A7E7-BDCB-CA4E-AD21-BBE5C46AB332}" type="presParOf" srcId="{98E003C0-90EE-5A47-8FB6-73B70AC255E6}" destId="{1E82010F-F7D0-7F40-9B1C-63E876BCC0A6}" srcOrd="0" destOrd="0" presId="urn:microsoft.com/office/officeart/2005/8/layout/vList2"/>
    <dgm:cxn modelId="{93C83932-CA42-064C-BA66-9601F6A8DA8E}" type="presParOf" srcId="{98E003C0-90EE-5A47-8FB6-73B70AC255E6}" destId="{7A31EA03-2241-9A45-8153-4C1B2AB84AD0}" srcOrd="1" destOrd="0" presId="urn:microsoft.com/office/officeart/2005/8/layout/vList2"/>
    <dgm:cxn modelId="{A0AE7E86-17B2-3045-BE61-0C3CEDEAD205}" type="presParOf" srcId="{98E003C0-90EE-5A47-8FB6-73B70AC255E6}" destId="{71F6C294-D005-854F-BCE5-F1DF5F91282B}" srcOrd="2" destOrd="0" presId="urn:microsoft.com/office/officeart/2005/8/layout/vList2"/>
    <dgm:cxn modelId="{F5F2F0B5-9C5C-DC44-A701-E67E6C62BC63}" type="presParOf" srcId="{98E003C0-90EE-5A47-8FB6-73B70AC255E6}" destId="{C1DCE15A-1412-2547-9AB4-3834D7B74F3F}" srcOrd="3" destOrd="0" presId="urn:microsoft.com/office/officeart/2005/8/layout/vList2"/>
    <dgm:cxn modelId="{215D7055-A745-C848-B03D-0965E39AC5FB}" type="presParOf" srcId="{98E003C0-90EE-5A47-8FB6-73B70AC255E6}" destId="{6EDC0BFD-0E6B-FB4A-9056-073947FE37B9}" srcOrd="4" destOrd="0" presId="urn:microsoft.com/office/officeart/2005/8/layout/vList2"/>
    <dgm:cxn modelId="{61F72879-3784-9843-9E77-02A18A1B8C01}" type="presParOf" srcId="{98E003C0-90EE-5A47-8FB6-73B70AC255E6}" destId="{6C5423DB-EBEA-0A47-B638-74BFA056A6F5}" srcOrd="5" destOrd="0" presId="urn:microsoft.com/office/officeart/2005/8/layout/vList2"/>
    <dgm:cxn modelId="{7FB3C3B0-5178-0C4A-B45E-1A6463E72D15}" type="presParOf" srcId="{98E003C0-90EE-5A47-8FB6-73B70AC255E6}" destId="{4FFECC2C-3556-AE4D-B270-DDFD6A616F1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6E05401-AD8B-4E54-A2F7-74339C22FEF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71F72AA-BB98-4782-99D7-CC83C3E7F37A}">
      <dgm:prSet/>
      <dgm:spPr/>
      <dgm:t>
        <a:bodyPr/>
        <a:lstStyle/>
        <a:p>
          <a:r>
            <a:rPr lang="en-GB" dirty="0"/>
            <a:t>As Psychology is one of the most popular degree choices, competition for places on psychology courses is strong. </a:t>
          </a:r>
          <a:endParaRPr lang="en-US" dirty="0"/>
        </a:p>
      </dgm:t>
    </dgm:pt>
    <dgm:pt modelId="{B359E66A-6C7D-42AB-A35B-FAE872F9A290}" type="parTrans" cxnId="{04A49814-6FB1-40C5-989C-01F65835204E}">
      <dgm:prSet/>
      <dgm:spPr/>
      <dgm:t>
        <a:bodyPr/>
        <a:lstStyle/>
        <a:p>
          <a:endParaRPr lang="en-US"/>
        </a:p>
      </dgm:t>
    </dgm:pt>
    <dgm:pt modelId="{DBCD219E-EDAA-4873-93DF-7ED5C6AD88E6}" type="sibTrans" cxnId="{04A49814-6FB1-40C5-989C-01F65835204E}">
      <dgm:prSet/>
      <dgm:spPr/>
      <dgm:t>
        <a:bodyPr/>
        <a:lstStyle/>
        <a:p>
          <a:endParaRPr lang="en-US"/>
        </a:p>
      </dgm:t>
    </dgm:pt>
    <dgm:pt modelId="{65B058B5-53FA-42C7-952D-7689D8660F8A}">
      <dgm:prSet/>
      <dgm:spPr/>
      <dgm:t>
        <a:bodyPr/>
        <a:lstStyle/>
        <a:p>
          <a:r>
            <a:rPr lang="en-GB" dirty="0"/>
            <a:t>Due to this competition, the entry requirements are quite demanding. Admissions tutors often request high grades or UCAS Tariff points. </a:t>
          </a:r>
          <a:endParaRPr lang="en-US" dirty="0"/>
        </a:p>
      </dgm:t>
    </dgm:pt>
    <dgm:pt modelId="{80B50B60-864A-4519-8F94-7733CD55E7C9}" type="parTrans" cxnId="{1682330C-449F-4768-AAF8-98DDA9B83E2D}">
      <dgm:prSet/>
      <dgm:spPr/>
      <dgm:t>
        <a:bodyPr/>
        <a:lstStyle/>
        <a:p>
          <a:endParaRPr lang="en-US"/>
        </a:p>
      </dgm:t>
    </dgm:pt>
    <dgm:pt modelId="{1CAAE172-77CE-4AD1-B4D3-58F32209AB8E}" type="sibTrans" cxnId="{1682330C-449F-4768-AAF8-98DDA9B83E2D}">
      <dgm:prSet/>
      <dgm:spPr/>
      <dgm:t>
        <a:bodyPr/>
        <a:lstStyle/>
        <a:p>
          <a:endParaRPr lang="en-US"/>
        </a:p>
      </dgm:t>
    </dgm:pt>
    <dgm:pt modelId="{75112323-DFAF-46D6-ACF7-C75A07CD9096}">
      <dgm:prSet/>
      <dgm:spPr/>
      <dgm:t>
        <a:bodyPr/>
        <a:lstStyle/>
        <a:p>
          <a:r>
            <a:rPr lang="en-GB" dirty="0"/>
            <a:t>In addition to A level grades, many universities also take GCSE grades into consideration and carefully read personal statements and work experience as a way to choose the most desirable students for the course. </a:t>
          </a:r>
          <a:endParaRPr lang="en-US" dirty="0"/>
        </a:p>
      </dgm:t>
    </dgm:pt>
    <dgm:pt modelId="{0FB2CF9B-8C94-4631-83BA-4AAAEC955E4F}" type="parTrans" cxnId="{44E121D6-5E31-4FD2-9AA3-2D99DE60B235}">
      <dgm:prSet/>
      <dgm:spPr/>
      <dgm:t>
        <a:bodyPr/>
        <a:lstStyle/>
        <a:p>
          <a:endParaRPr lang="en-US"/>
        </a:p>
      </dgm:t>
    </dgm:pt>
    <dgm:pt modelId="{1F507448-4F5A-427C-930F-8D5C9440CEDA}" type="sibTrans" cxnId="{44E121D6-5E31-4FD2-9AA3-2D99DE60B235}">
      <dgm:prSet/>
      <dgm:spPr/>
      <dgm:t>
        <a:bodyPr/>
        <a:lstStyle/>
        <a:p>
          <a:endParaRPr lang="en-US"/>
        </a:p>
      </dgm:t>
    </dgm:pt>
    <dgm:pt modelId="{DBB7C70A-D87A-4547-9467-01D6B5AEAED5}" type="pres">
      <dgm:prSet presAssocID="{46E05401-AD8B-4E54-A2F7-74339C22FEFA}" presName="root" presStyleCnt="0">
        <dgm:presLayoutVars>
          <dgm:dir/>
          <dgm:resizeHandles val="exact"/>
        </dgm:presLayoutVars>
      </dgm:prSet>
      <dgm:spPr/>
    </dgm:pt>
    <dgm:pt modelId="{B47D4E08-370C-424D-BF74-B51D6F5414E2}" type="pres">
      <dgm:prSet presAssocID="{671F72AA-BB98-4782-99D7-CC83C3E7F37A}" presName="compNode" presStyleCnt="0"/>
      <dgm:spPr/>
    </dgm:pt>
    <dgm:pt modelId="{E980A342-5EA8-4B60-A65D-9E7E6540E21A}" type="pres">
      <dgm:prSet presAssocID="{671F72AA-BB98-4782-99D7-CC83C3E7F37A}" presName="bgRect" presStyleLbl="bgShp" presStyleIdx="0" presStyleCnt="3"/>
      <dgm:spPr/>
    </dgm:pt>
    <dgm:pt modelId="{A3B63DAE-D5C5-4601-BDA3-9833AFD04E1D}" type="pres">
      <dgm:prSet presAssocID="{671F72AA-BB98-4782-99D7-CC83C3E7F37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2464C109-515F-4C41-9381-A717AA21DD1E}" type="pres">
      <dgm:prSet presAssocID="{671F72AA-BB98-4782-99D7-CC83C3E7F37A}" presName="spaceRect" presStyleCnt="0"/>
      <dgm:spPr/>
    </dgm:pt>
    <dgm:pt modelId="{DEE114BC-9B97-48D7-A2E8-A2946997E6F3}" type="pres">
      <dgm:prSet presAssocID="{671F72AA-BB98-4782-99D7-CC83C3E7F37A}" presName="parTx" presStyleLbl="revTx" presStyleIdx="0" presStyleCnt="3">
        <dgm:presLayoutVars>
          <dgm:chMax val="0"/>
          <dgm:chPref val="0"/>
        </dgm:presLayoutVars>
      </dgm:prSet>
      <dgm:spPr/>
    </dgm:pt>
    <dgm:pt modelId="{ED6BBBF8-5BDD-4E07-BD6A-AFCF8DFF1427}" type="pres">
      <dgm:prSet presAssocID="{DBCD219E-EDAA-4873-93DF-7ED5C6AD88E6}" presName="sibTrans" presStyleCnt="0"/>
      <dgm:spPr/>
    </dgm:pt>
    <dgm:pt modelId="{F0B992BD-E6F2-40DB-8627-A826D9036DDB}" type="pres">
      <dgm:prSet presAssocID="{65B058B5-53FA-42C7-952D-7689D8660F8A}" presName="compNode" presStyleCnt="0"/>
      <dgm:spPr/>
    </dgm:pt>
    <dgm:pt modelId="{DE377F88-37AD-41AF-BA1D-0F9C3C08EB93}" type="pres">
      <dgm:prSet presAssocID="{65B058B5-53FA-42C7-952D-7689D8660F8A}" presName="bgRect" presStyleLbl="bgShp" presStyleIdx="1" presStyleCnt="3"/>
      <dgm:spPr/>
    </dgm:pt>
    <dgm:pt modelId="{F25CC701-94CD-4891-BC16-3B68C765F8A5}" type="pres">
      <dgm:prSet presAssocID="{65B058B5-53FA-42C7-952D-7689D8660F8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1F2D8DCE-0569-4D84-BD0D-DA54BC5087C2}" type="pres">
      <dgm:prSet presAssocID="{65B058B5-53FA-42C7-952D-7689D8660F8A}" presName="spaceRect" presStyleCnt="0"/>
      <dgm:spPr/>
    </dgm:pt>
    <dgm:pt modelId="{224E3E4E-8DED-453D-877E-69F8E2D2CFEB}" type="pres">
      <dgm:prSet presAssocID="{65B058B5-53FA-42C7-952D-7689D8660F8A}" presName="parTx" presStyleLbl="revTx" presStyleIdx="1" presStyleCnt="3">
        <dgm:presLayoutVars>
          <dgm:chMax val="0"/>
          <dgm:chPref val="0"/>
        </dgm:presLayoutVars>
      </dgm:prSet>
      <dgm:spPr/>
    </dgm:pt>
    <dgm:pt modelId="{76812B37-245B-4B61-938D-62724E3375D4}" type="pres">
      <dgm:prSet presAssocID="{1CAAE172-77CE-4AD1-B4D3-58F32209AB8E}" presName="sibTrans" presStyleCnt="0"/>
      <dgm:spPr/>
    </dgm:pt>
    <dgm:pt modelId="{7F44EE4B-C174-41D1-8CC0-C2AF66FC454E}" type="pres">
      <dgm:prSet presAssocID="{75112323-DFAF-46D6-ACF7-C75A07CD9096}" presName="compNode" presStyleCnt="0"/>
      <dgm:spPr/>
    </dgm:pt>
    <dgm:pt modelId="{BD118AC9-7B0F-48E5-BC65-EFE888E7EB27}" type="pres">
      <dgm:prSet presAssocID="{75112323-DFAF-46D6-ACF7-C75A07CD9096}" presName="bgRect" presStyleLbl="bgShp" presStyleIdx="2" presStyleCnt="3"/>
      <dgm:spPr/>
    </dgm:pt>
    <dgm:pt modelId="{D41E1832-6087-4F37-A0D1-4545574551C3}" type="pres">
      <dgm:prSet presAssocID="{75112323-DFAF-46D6-ACF7-C75A07CD909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6CBA210-1626-48DD-B677-EFEFD0FF6984}" type="pres">
      <dgm:prSet presAssocID="{75112323-DFAF-46D6-ACF7-C75A07CD9096}" presName="spaceRect" presStyleCnt="0"/>
      <dgm:spPr/>
    </dgm:pt>
    <dgm:pt modelId="{26A76E72-E7F9-4AD6-8CC2-0F11F0A6B6F3}" type="pres">
      <dgm:prSet presAssocID="{75112323-DFAF-46D6-ACF7-C75A07CD9096}" presName="parTx" presStyleLbl="revTx" presStyleIdx="2" presStyleCnt="3">
        <dgm:presLayoutVars>
          <dgm:chMax val="0"/>
          <dgm:chPref val="0"/>
        </dgm:presLayoutVars>
      </dgm:prSet>
      <dgm:spPr/>
    </dgm:pt>
  </dgm:ptLst>
  <dgm:cxnLst>
    <dgm:cxn modelId="{1682330C-449F-4768-AAF8-98DDA9B83E2D}" srcId="{46E05401-AD8B-4E54-A2F7-74339C22FEFA}" destId="{65B058B5-53FA-42C7-952D-7689D8660F8A}" srcOrd="1" destOrd="0" parTransId="{80B50B60-864A-4519-8F94-7733CD55E7C9}" sibTransId="{1CAAE172-77CE-4AD1-B4D3-58F32209AB8E}"/>
    <dgm:cxn modelId="{04A49814-6FB1-40C5-989C-01F65835204E}" srcId="{46E05401-AD8B-4E54-A2F7-74339C22FEFA}" destId="{671F72AA-BB98-4782-99D7-CC83C3E7F37A}" srcOrd="0" destOrd="0" parTransId="{B359E66A-6C7D-42AB-A35B-FAE872F9A290}" sibTransId="{DBCD219E-EDAA-4873-93DF-7ED5C6AD88E6}"/>
    <dgm:cxn modelId="{5601DF17-98F7-4E78-9296-40940AF0FFC5}" type="presOf" srcId="{671F72AA-BB98-4782-99D7-CC83C3E7F37A}" destId="{DEE114BC-9B97-48D7-A2E8-A2946997E6F3}" srcOrd="0" destOrd="0" presId="urn:microsoft.com/office/officeart/2018/2/layout/IconVerticalSolidList"/>
    <dgm:cxn modelId="{DB6DDD65-A856-489D-AB5D-6AC7ACBE0CD1}" type="presOf" srcId="{46E05401-AD8B-4E54-A2F7-74339C22FEFA}" destId="{DBB7C70A-D87A-4547-9467-01D6B5AEAED5}" srcOrd="0" destOrd="0" presId="urn:microsoft.com/office/officeart/2018/2/layout/IconVerticalSolidList"/>
    <dgm:cxn modelId="{43B47993-20B3-4ED4-9632-351A80A4BEF9}" type="presOf" srcId="{65B058B5-53FA-42C7-952D-7689D8660F8A}" destId="{224E3E4E-8DED-453D-877E-69F8E2D2CFEB}" srcOrd="0" destOrd="0" presId="urn:microsoft.com/office/officeart/2018/2/layout/IconVerticalSolidList"/>
    <dgm:cxn modelId="{2BADA1A8-1FBD-4B78-8E21-5B7E5080AD71}" type="presOf" srcId="{75112323-DFAF-46D6-ACF7-C75A07CD9096}" destId="{26A76E72-E7F9-4AD6-8CC2-0F11F0A6B6F3}" srcOrd="0" destOrd="0" presId="urn:microsoft.com/office/officeart/2018/2/layout/IconVerticalSolidList"/>
    <dgm:cxn modelId="{44E121D6-5E31-4FD2-9AA3-2D99DE60B235}" srcId="{46E05401-AD8B-4E54-A2F7-74339C22FEFA}" destId="{75112323-DFAF-46D6-ACF7-C75A07CD9096}" srcOrd="2" destOrd="0" parTransId="{0FB2CF9B-8C94-4631-83BA-4AAAEC955E4F}" sibTransId="{1F507448-4F5A-427C-930F-8D5C9440CEDA}"/>
    <dgm:cxn modelId="{D8F8E8B8-6687-41B1-B430-F198A6836550}" type="presParOf" srcId="{DBB7C70A-D87A-4547-9467-01D6B5AEAED5}" destId="{B47D4E08-370C-424D-BF74-B51D6F5414E2}" srcOrd="0" destOrd="0" presId="urn:microsoft.com/office/officeart/2018/2/layout/IconVerticalSolidList"/>
    <dgm:cxn modelId="{7C5C2B03-C8A2-429A-8D59-BB234DC9ECD6}" type="presParOf" srcId="{B47D4E08-370C-424D-BF74-B51D6F5414E2}" destId="{E980A342-5EA8-4B60-A65D-9E7E6540E21A}" srcOrd="0" destOrd="0" presId="urn:microsoft.com/office/officeart/2018/2/layout/IconVerticalSolidList"/>
    <dgm:cxn modelId="{02BCC5BC-4165-46A5-8F9C-FACD113BBDBE}" type="presParOf" srcId="{B47D4E08-370C-424D-BF74-B51D6F5414E2}" destId="{A3B63DAE-D5C5-4601-BDA3-9833AFD04E1D}" srcOrd="1" destOrd="0" presId="urn:microsoft.com/office/officeart/2018/2/layout/IconVerticalSolidList"/>
    <dgm:cxn modelId="{23C002B1-E256-4C52-B8A6-1F640D2E1B53}" type="presParOf" srcId="{B47D4E08-370C-424D-BF74-B51D6F5414E2}" destId="{2464C109-515F-4C41-9381-A717AA21DD1E}" srcOrd="2" destOrd="0" presId="urn:microsoft.com/office/officeart/2018/2/layout/IconVerticalSolidList"/>
    <dgm:cxn modelId="{E733B972-A1AB-4AFD-825B-42A1D92CAD93}" type="presParOf" srcId="{B47D4E08-370C-424D-BF74-B51D6F5414E2}" destId="{DEE114BC-9B97-48D7-A2E8-A2946997E6F3}" srcOrd="3" destOrd="0" presId="urn:microsoft.com/office/officeart/2018/2/layout/IconVerticalSolidList"/>
    <dgm:cxn modelId="{ED55B11A-374D-4FD4-B873-A846D3995541}" type="presParOf" srcId="{DBB7C70A-D87A-4547-9467-01D6B5AEAED5}" destId="{ED6BBBF8-5BDD-4E07-BD6A-AFCF8DFF1427}" srcOrd="1" destOrd="0" presId="urn:microsoft.com/office/officeart/2018/2/layout/IconVerticalSolidList"/>
    <dgm:cxn modelId="{75CD63C8-1D44-46F9-929D-F464B6EB3EDD}" type="presParOf" srcId="{DBB7C70A-D87A-4547-9467-01D6B5AEAED5}" destId="{F0B992BD-E6F2-40DB-8627-A826D9036DDB}" srcOrd="2" destOrd="0" presId="urn:microsoft.com/office/officeart/2018/2/layout/IconVerticalSolidList"/>
    <dgm:cxn modelId="{F7FED3C6-CABD-429F-A04C-1C1E75044E0D}" type="presParOf" srcId="{F0B992BD-E6F2-40DB-8627-A826D9036DDB}" destId="{DE377F88-37AD-41AF-BA1D-0F9C3C08EB93}" srcOrd="0" destOrd="0" presId="urn:microsoft.com/office/officeart/2018/2/layout/IconVerticalSolidList"/>
    <dgm:cxn modelId="{4B4E5B3C-35DF-4C37-BA4E-26079A07AB93}" type="presParOf" srcId="{F0B992BD-E6F2-40DB-8627-A826D9036DDB}" destId="{F25CC701-94CD-4891-BC16-3B68C765F8A5}" srcOrd="1" destOrd="0" presId="urn:microsoft.com/office/officeart/2018/2/layout/IconVerticalSolidList"/>
    <dgm:cxn modelId="{9E5DF327-D31D-4FF0-ACA3-AC96BFF9E22A}" type="presParOf" srcId="{F0B992BD-E6F2-40DB-8627-A826D9036DDB}" destId="{1F2D8DCE-0569-4D84-BD0D-DA54BC5087C2}" srcOrd="2" destOrd="0" presId="urn:microsoft.com/office/officeart/2018/2/layout/IconVerticalSolidList"/>
    <dgm:cxn modelId="{DC533845-A459-4C56-B73C-71375E74285B}" type="presParOf" srcId="{F0B992BD-E6F2-40DB-8627-A826D9036DDB}" destId="{224E3E4E-8DED-453D-877E-69F8E2D2CFEB}" srcOrd="3" destOrd="0" presId="urn:microsoft.com/office/officeart/2018/2/layout/IconVerticalSolidList"/>
    <dgm:cxn modelId="{D7F76315-52BF-48A8-B3F6-4F948AB3AD55}" type="presParOf" srcId="{DBB7C70A-D87A-4547-9467-01D6B5AEAED5}" destId="{76812B37-245B-4B61-938D-62724E3375D4}" srcOrd="3" destOrd="0" presId="urn:microsoft.com/office/officeart/2018/2/layout/IconVerticalSolidList"/>
    <dgm:cxn modelId="{337061BD-15F1-47E7-BC20-DAD61C957287}" type="presParOf" srcId="{DBB7C70A-D87A-4547-9467-01D6B5AEAED5}" destId="{7F44EE4B-C174-41D1-8CC0-C2AF66FC454E}" srcOrd="4" destOrd="0" presId="urn:microsoft.com/office/officeart/2018/2/layout/IconVerticalSolidList"/>
    <dgm:cxn modelId="{5674859F-7596-4168-A9FF-5E706573F02E}" type="presParOf" srcId="{7F44EE4B-C174-41D1-8CC0-C2AF66FC454E}" destId="{BD118AC9-7B0F-48E5-BC65-EFE888E7EB27}" srcOrd="0" destOrd="0" presId="urn:microsoft.com/office/officeart/2018/2/layout/IconVerticalSolidList"/>
    <dgm:cxn modelId="{979B853A-FE62-4E2F-A155-B445F43A68C9}" type="presParOf" srcId="{7F44EE4B-C174-41D1-8CC0-C2AF66FC454E}" destId="{D41E1832-6087-4F37-A0D1-4545574551C3}" srcOrd="1" destOrd="0" presId="urn:microsoft.com/office/officeart/2018/2/layout/IconVerticalSolidList"/>
    <dgm:cxn modelId="{A8A09533-FD75-49CC-BA5B-CCBCFF7BF25A}" type="presParOf" srcId="{7F44EE4B-C174-41D1-8CC0-C2AF66FC454E}" destId="{96CBA210-1626-48DD-B677-EFEFD0FF6984}" srcOrd="2" destOrd="0" presId="urn:microsoft.com/office/officeart/2018/2/layout/IconVerticalSolidList"/>
    <dgm:cxn modelId="{8F2001FD-344D-446B-8033-DA1A53A9EC2D}" type="presParOf" srcId="{7F44EE4B-C174-41D1-8CC0-C2AF66FC454E}" destId="{26A76E72-E7F9-4AD6-8CC2-0F11F0A6B6F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B3F38-CFFE-F84C-8566-CECD25FC0FDB}">
      <dsp:nvSpPr>
        <dsp:cNvPr id="0" name=""/>
        <dsp:cNvSpPr/>
      </dsp:nvSpPr>
      <dsp:spPr>
        <a:xfrm>
          <a:off x="0" y="11487"/>
          <a:ext cx="6513603" cy="190231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No!</a:t>
          </a:r>
          <a:endParaRPr lang="en-US" sz="2700" kern="1200"/>
        </a:p>
      </dsp:txBody>
      <dsp:txXfrm>
        <a:off x="92863" y="104350"/>
        <a:ext cx="6327877" cy="1716584"/>
      </dsp:txXfrm>
    </dsp:sp>
    <dsp:sp modelId="{2D90534F-6728-FF4D-B5BA-C99CFB512442}">
      <dsp:nvSpPr>
        <dsp:cNvPr id="0" name=""/>
        <dsp:cNvSpPr/>
      </dsp:nvSpPr>
      <dsp:spPr>
        <a:xfrm>
          <a:off x="0" y="1991557"/>
          <a:ext cx="6513603" cy="190231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Colleges/Universities will offer specialist modules which may be compulsory or you may be able to choose some routes of study. </a:t>
          </a:r>
          <a:endParaRPr lang="en-US" sz="2700" kern="1200" dirty="0"/>
        </a:p>
      </dsp:txBody>
      <dsp:txXfrm>
        <a:off x="92863" y="2084420"/>
        <a:ext cx="6327877" cy="1716584"/>
      </dsp:txXfrm>
    </dsp:sp>
    <dsp:sp modelId="{A5002EC9-C4DE-CF43-98ED-4D3424352F19}">
      <dsp:nvSpPr>
        <dsp:cNvPr id="0" name=""/>
        <dsp:cNvSpPr/>
      </dsp:nvSpPr>
      <dsp:spPr>
        <a:xfrm>
          <a:off x="0" y="3971628"/>
          <a:ext cx="6513603" cy="190231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Often having the ability to choose which modules you wish to study is introduced in Year 2. You can then choose what to focus your dissertation on in your 3</a:t>
          </a:r>
          <a:r>
            <a:rPr lang="en-GB" sz="2700" kern="1200" baseline="30000" dirty="0"/>
            <a:t>rd</a:t>
          </a:r>
          <a:r>
            <a:rPr lang="en-GB" sz="2700" kern="1200" dirty="0"/>
            <a:t> year.</a:t>
          </a:r>
          <a:endParaRPr lang="en-US" sz="2700" kern="1200" dirty="0"/>
        </a:p>
      </dsp:txBody>
      <dsp:txXfrm>
        <a:off x="92863" y="4064491"/>
        <a:ext cx="6327877" cy="1716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2010F-F7D0-7F40-9B1C-63E876BCC0A6}">
      <dsp:nvSpPr>
        <dsp:cNvPr id="0" name=""/>
        <dsp:cNvSpPr/>
      </dsp:nvSpPr>
      <dsp:spPr>
        <a:xfrm>
          <a:off x="0" y="21987"/>
          <a:ext cx="6513603" cy="141716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Have you ever wondered whether criminals are born or made?</a:t>
          </a:r>
          <a:endParaRPr lang="en-US" sz="2000" kern="1200"/>
        </a:p>
      </dsp:txBody>
      <dsp:txXfrm>
        <a:off x="69180" y="91167"/>
        <a:ext cx="6375243" cy="1278802"/>
      </dsp:txXfrm>
    </dsp:sp>
    <dsp:sp modelId="{71F6C294-D005-854F-BCE5-F1DF5F91282B}">
      <dsp:nvSpPr>
        <dsp:cNvPr id="0" name=""/>
        <dsp:cNvSpPr/>
      </dsp:nvSpPr>
      <dsp:spPr>
        <a:xfrm>
          <a:off x="0" y="1496750"/>
          <a:ext cx="6513603" cy="1417162"/>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Have you ever wondered why siblings can behave so differently?</a:t>
          </a:r>
          <a:endParaRPr lang="en-US" sz="2000" kern="1200"/>
        </a:p>
      </dsp:txBody>
      <dsp:txXfrm>
        <a:off x="69180" y="1565930"/>
        <a:ext cx="6375243" cy="1278802"/>
      </dsp:txXfrm>
    </dsp:sp>
    <dsp:sp modelId="{6EDC0BFD-0E6B-FB4A-9056-073947FE37B9}">
      <dsp:nvSpPr>
        <dsp:cNvPr id="0" name=""/>
        <dsp:cNvSpPr/>
      </dsp:nvSpPr>
      <dsp:spPr>
        <a:xfrm>
          <a:off x="0" y="2971513"/>
          <a:ext cx="6513603" cy="1417162"/>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Have you ever wondered why some people suffer from mental health problems and not others?</a:t>
          </a:r>
          <a:endParaRPr lang="en-US" sz="2000" kern="1200"/>
        </a:p>
      </dsp:txBody>
      <dsp:txXfrm>
        <a:off x="69180" y="3040693"/>
        <a:ext cx="6375243" cy="1278802"/>
      </dsp:txXfrm>
    </dsp:sp>
    <dsp:sp modelId="{4FFECC2C-3556-AE4D-B270-DDFD6A616F1D}">
      <dsp:nvSpPr>
        <dsp:cNvPr id="0" name=""/>
        <dsp:cNvSpPr/>
      </dsp:nvSpPr>
      <dsp:spPr>
        <a:xfrm>
          <a:off x="0" y="4446275"/>
          <a:ext cx="6513603" cy="1417162"/>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These are some of the questions that you will analyse during the A level course. The study of Psychology allows students to critically consider a range of explanations to such questions through key theories and concepts.</a:t>
          </a:r>
          <a:endParaRPr lang="en-US" sz="2000" kern="1200" dirty="0"/>
        </a:p>
      </dsp:txBody>
      <dsp:txXfrm>
        <a:off x="69180" y="4515455"/>
        <a:ext cx="6375243" cy="12788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0A342-5EA8-4B60-A65D-9E7E6540E21A}">
      <dsp:nvSpPr>
        <dsp:cNvPr id="0" name=""/>
        <dsp:cNvSpPr/>
      </dsp:nvSpPr>
      <dsp:spPr>
        <a:xfrm>
          <a:off x="0" y="531"/>
          <a:ext cx="10515600" cy="12429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B63DAE-D5C5-4601-BDA3-9833AFD04E1D}">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E114BC-9B97-48D7-A2E8-A2946997E6F3}">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77900">
            <a:lnSpc>
              <a:spcPct val="90000"/>
            </a:lnSpc>
            <a:spcBef>
              <a:spcPct val="0"/>
            </a:spcBef>
            <a:spcAft>
              <a:spcPct val="35000"/>
            </a:spcAft>
            <a:buNone/>
          </a:pPr>
          <a:r>
            <a:rPr lang="en-GB" sz="2200" kern="1200" dirty="0"/>
            <a:t>As Psychology is one of the most popular degree choices, competition for places on psychology courses is strong. </a:t>
          </a:r>
          <a:endParaRPr lang="en-US" sz="2200" kern="1200" dirty="0"/>
        </a:p>
      </dsp:txBody>
      <dsp:txXfrm>
        <a:off x="1435590" y="531"/>
        <a:ext cx="9080009" cy="1242935"/>
      </dsp:txXfrm>
    </dsp:sp>
    <dsp:sp modelId="{DE377F88-37AD-41AF-BA1D-0F9C3C08EB93}">
      <dsp:nvSpPr>
        <dsp:cNvPr id="0" name=""/>
        <dsp:cNvSpPr/>
      </dsp:nvSpPr>
      <dsp:spPr>
        <a:xfrm>
          <a:off x="0" y="1554201"/>
          <a:ext cx="10515600" cy="12429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5CC701-94CD-4891-BC16-3B68C765F8A5}">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4E3E4E-8DED-453D-877E-69F8E2D2CFEB}">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77900">
            <a:lnSpc>
              <a:spcPct val="90000"/>
            </a:lnSpc>
            <a:spcBef>
              <a:spcPct val="0"/>
            </a:spcBef>
            <a:spcAft>
              <a:spcPct val="35000"/>
            </a:spcAft>
            <a:buNone/>
          </a:pPr>
          <a:r>
            <a:rPr lang="en-GB" sz="2200" kern="1200" dirty="0"/>
            <a:t>Due to this competition, the entry requirements are quite demanding. Admissions tutors often request high grades or UCAS Tariff points. </a:t>
          </a:r>
          <a:endParaRPr lang="en-US" sz="2200" kern="1200" dirty="0"/>
        </a:p>
      </dsp:txBody>
      <dsp:txXfrm>
        <a:off x="1435590" y="1554201"/>
        <a:ext cx="9080009" cy="1242935"/>
      </dsp:txXfrm>
    </dsp:sp>
    <dsp:sp modelId="{BD118AC9-7B0F-48E5-BC65-EFE888E7EB27}">
      <dsp:nvSpPr>
        <dsp:cNvPr id="0" name=""/>
        <dsp:cNvSpPr/>
      </dsp:nvSpPr>
      <dsp:spPr>
        <a:xfrm>
          <a:off x="0" y="3107870"/>
          <a:ext cx="10515600" cy="12429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1E1832-6087-4F37-A0D1-4545574551C3}">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A76E72-E7F9-4AD6-8CC2-0F11F0A6B6F3}">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77900">
            <a:lnSpc>
              <a:spcPct val="90000"/>
            </a:lnSpc>
            <a:spcBef>
              <a:spcPct val="0"/>
            </a:spcBef>
            <a:spcAft>
              <a:spcPct val="35000"/>
            </a:spcAft>
            <a:buNone/>
          </a:pPr>
          <a:r>
            <a:rPr lang="en-GB" sz="2200" kern="1200" dirty="0"/>
            <a:t>In addition to A level grades, many universities also take GCSE grades into consideration and carefully read personal statements and work experience as a way to choose the most desirable students for the course. </a:t>
          </a:r>
          <a:endParaRPr lang="en-US" sz="2200" kern="1200" dirty="0"/>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32D9B67-1980-43B2-9941-720EE94ABA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075C41E6-CCBF-42FA-B1DF-79750BF2078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2EB740-A51E-44DB-B1CD-4CE9CF5CE7FE}" type="datetimeFigureOut">
              <a:rPr lang="en-GB" smtClean="0"/>
              <a:t>07/05/2019</a:t>
            </a:fld>
            <a:endParaRPr lang="en-GB"/>
          </a:p>
        </p:txBody>
      </p:sp>
      <p:sp>
        <p:nvSpPr>
          <p:cNvPr id="4" name="Footer Placeholder 3">
            <a:extLst>
              <a:ext uri="{FF2B5EF4-FFF2-40B4-BE49-F238E27FC236}">
                <a16:creationId xmlns:a16="http://schemas.microsoft.com/office/drawing/2014/main" id="{6F524F0A-701D-4FA5-958E-E98111E07A3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CB7A550-DA11-4CF5-BFFB-BAA9BB200B9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2CC07D3-9869-4343-A7B6-F7FDAE2D3BDB}" type="slidenum">
              <a:rPr lang="en-GB" smtClean="0"/>
              <a:t>‹#›</a:t>
            </a:fld>
            <a:endParaRPr lang="en-GB"/>
          </a:p>
        </p:txBody>
      </p:sp>
    </p:spTree>
    <p:extLst>
      <p:ext uri="{BB962C8B-B14F-4D97-AF65-F5344CB8AC3E}">
        <p14:creationId xmlns:p14="http://schemas.microsoft.com/office/powerpoint/2010/main" val="17249153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A29012-946D-4300-AFA4-58E228B2787A}" type="datetimeFigureOut">
              <a:rPr lang="en-GB" smtClean="0"/>
              <a:t>07/05/2019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8DE441-2CC6-46BB-BCAD-88308AEC7F35}" type="slidenum">
              <a:rPr lang="en-GB" smtClean="0"/>
              <a:t>‹#›</a:t>
            </a:fld>
            <a:endParaRPr lang="en-GB"/>
          </a:p>
        </p:txBody>
      </p:sp>
    </p:spTree>
    <p:extLst>
      <p:ext uri="{BB962C8B-B14F-4D97-AF65-F5344CB8AC3E}">
        <p14:creationId xmlns:p14="http://schemas.microsoft.com/office/powerpoint/2010/main" val="1407915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498EB9E-2DBB-9949-91F6-88D5FE93BECE}" type="datetimeFigureOut">
              <a:rPr lang="en-US" smtClean="0"/>
              <a:t>5/7/19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599312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98EB9E-2DBB-9949-91F6-88D5FE93BECE}" type="datetimeFigureOut">
              <a:rPr lang="en-US" smtClean="0"/>
              <a:t>5/7/19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81311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98EB9E-2DBB-9949-91F6-88D5FE93BECE}" type="datetimeFigureOut">
              <a:rPr lang="en-US" smtClean="0"/>
              <a:t>5/7/19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571795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498EB9E-2DBB-9949-91F6-88D5FE93BECE}" type="datetimeFigureOut">
              <a:rPr lang="en-US" smtClean="0"/>
              <a:t>5/7/19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977181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498EB9E-2DBB-9949-91F6-88D5FE93BECE}" type="datetimeFigureOut">
              <a:rPr lang="en-US" smtClean="0"/>
              <a:t>5/7/19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681736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498EB9E-2DBB-9949-91F6-88D5FE93BECE}" type="datetimeFigureOut">
              <a:rPr lang="en-US" smtClean="0"/>
              <a:t>5/7/19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907564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98EB9E-2DBB-9949-91F6-88D5FE93BECE}" type="datetimeFigureOut">
              <a:rPr lang="en-US" smtClean="0"/>
              <a:t>5/7/19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655487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498EB9E-2DBB-9949-91F6-88D5FE93BECE}" type="datetimeFigureOut">
              <a:rPr lang="en-US" smtClean="0"/>
              <a:t>5/7/19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95639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498EB9E-2DBB-9949-91F6-88D5FE93BECE}" type="datetimeFigureOut">
              <a:rPr lang="en-US" smtClean="0"/>
              <a:t>5/7/19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318335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98EB9E-2DBB-9949-91F6-88D5FE93BECE}" type="datetimeFigureOut">
              <a:rPr lang="en-US" smtClean="0"/>
              <a:t>5/7/19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885958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98EB9E-2DBB-9949-91F6-88D5FE93BECE}" type="datetimeFigureOut">
              <a:rPr lang="en-US" smtClean="0"/>
              <a:t>5/7/19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803107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6507" y="312511"/>
            <a:ext cx="112789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6507" y="1825625"/>
            <a:ext cx="11278985" cy="368039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6507" y="588849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98EB9E-2DBB-9949-91F6-88D5FE93BECE}" type="datetimeFigureOut">
              <a:rPr lang="en-US" smtClean="0"/>
              <a:t>5/7/19</a:t>
            </a:fld>
            <a:endParaRPr lang="en-US"/>
          </a:p>
        </p:txBody>
      </p:sp>
      <p:sp>
        <p:nvSpPr>
          <p:cNvPr id="5" name="Footer Placeholder 4"/>
          <p:cNvSpPr>
            <a:spLocks noGrp="1"/>
          </p:cNvSpPr>
          <p:nvPr>
            <p:ph type="ftr" sz="quarter" idx="3"/>
          </p:nvPr>
        </p:nvSpPr>
        <p:spPr>
          <a:xfrm>
            <a:off x="3656907" y="588849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228907" y="5888494"/>
            <a:ext cx="21370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8424D3-B686-0845-9AE1-586A25CF7D66}" type="slidenum">
              <a:rPr lang="en-US" smtClean="0"/>
              <a:t>‹#›</a:t>
            </a:fld>
            <a:endParaRPr lang="en-US"/>
          </a:p>
        </p:txBody>
      </p:sp>
      <p:sp>
        <p:nvSpPr>
          <p:cNvPr id="7" name="Rectangle 6">
            <a:extLst>
              <a:ext uri="{FF2B5EF4-FFF2-40B4-BE49-F238E27FC236}">
                <a16:creationId xmlns:a16="http://schemas.microsoft.com/office/drawing/2014/main" id="{ED1F95B5-F74C-497D-85CE-B233ECF9CF39}"/>
              </a:ext>
            </a:extLst>
          </p:cNvPr>
          <p:cNvSpPr/>
          <p:nvPr userDrawn="1"/>
        </p:nvSpPr>
        <p:spPr>
          <a:xfrm>
            <a:off x="0" y="6608618"/>
            <a:ext cx="12192000" cy="249382"/>
          </a:xfrm>
          <a:prstGeom prst="rect">
            <a:avLst/>
          </a:prstGeom>
          <a:solidFill>
            <a:srgbClr val="A690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1FE4A915-AD95-4CD4-904F-147361E81113}"/>
              </a:ext>
            </a:extLst>
          </p:cNvPr>
          <p:cNvPicPr>
            <a:picLocks noChangeAspect="1"/>
          </p:cNvPicPr>
          <p:nvPr userDrawn="1"/>
        </p:nvPicPr>
        <p:blipFill>
          <a:blip r:embed="rId13"/>
          <a:stretch>
            <a:fillRect/>
          </a:stretch>
        </p:blipFill>
        <p:spPr>
          <a:xfrm>
            <a:off x="10742602" y="5646313"/>
            <a:ext cx="1413956" cy="906338"/>
          </a:xfrm>
          <a:prstGeom prst="rect">
            <a:avLst/>
          </a:prstGeom>
        </p:spPr>
      </p:pic>
    </p:spTree>
    <p:extLst>
      <p:ext uri="{BB962C8B-B14F-4D97-AF65-F5344CB8AC3E}">
        <p14:creationId xmlns:p14="http://schemas.microsoft.com/office/powerpoint/2010/main" val="17776754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www.psychotherapy.org.uk/join/how-to-train/" TargetMode="External"/><Relationship Id="rId3" Type="http://schemas.openxmlformats.org/officeDocument/2006/relationships/image" Target="../media/image21.png"/><Relationship Id="rId7" Type="http://schemas.openxmlformats.org/officeDocument/2006/relationships/hyperlink" Target="https://www.bacp.co.uk/" TargetMode="Externa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hyperlink" Target="http://www.eps.ac.uk/" TargetMode="External"/><Relationship Id="rId5" Type="http://schemas.openxmlformats.org/officeDocument/2006/relationships/hyperlink" Target="http://www.aep.org.uk/" TargetMode="External"/><Relationship Id="rId4" Type="http://schemas.openxmlformats.org/officeDocument/2006/relationships/hyperlink" Target="http://beta.bps.org.uk/"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65F4110-C0FC-4D61-ACD2-A7C950EAE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35ECA7-A86E-4FFA-8111-5F1724923F4C}"/>
              </a:ext>
            </a:extLst>
          </p:cNvPr>
          <p:cNvSpPr>
            <a:spLocks noGrp="1"/>
          </p:cNvSpPr>
          <p:nvPr>
            <p:ph type="ctrTitle"/>
          </p:nvPr>
        </p:nvSpPr>
        <p:spPr>
          <a:xfrm>
            <a:off x="5021821" y="3812954"/>
            <a:ext cx="6465287" cy="1516014"/>
          </a:xfrm>
        </p:spPr>
        <p:txBody>
          <a:bodyPr>
            <a:normAutofit/>
          </a:bodyPr>
          <a:lstStyle/>
          <a:p>
            <a:pPr algn="l"/>
            <a:r>
              <a:rPr lang="en-US" sz="4800" dirty="0">
                <a:solidFill>
                  <a:srgbClr val="FFFFFF"/>
                </a:solidFill>
              </a:rPr>
              <a:t>Why Study Psychology?</a:t>
            </a:r>
            <a:endParaRPr lang="en-GB" sz="4800" dirty="0">
              <a:solidFill>
                <a:srgbClr val="FFFFFF"/>
              </a:solidFill>
            </a:endParaRPr>
          </a:p>
        </p:txBody>
      </p:sp>
      <p:cxnSp>
        <p:nvCxnSpPr>
          <p:cNvPr id="12" name="Straight Connector 11">
            <a:extLst>
              <a:ext uri="{FF2B5EF4-FFF2-40B4-BE49-F238E27FC236}">
                <a16:creationId xmlns:a16="http://schemas.microsoft.com/office/drawing/2014/main" id="{CC94CBDB-A76C-499E-95AB-C0A049E315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rotWithShape="1">
          <a:blip r:embed="rId2"/>
          <a:srcRect l="41215" r="14266"/>
          <a:stretch/>
        </p:blipFill>
        <p:spPr>
          <a:xfrm>
            <a:off x="317635" y="321733"/>
            <a:ext cx="4160452" cy="6214534"/>
          </a:xfrm>
          <a:prstGeom prst="rect">
            <a:avLst/>
          </a:prstGeom>
        </p:spPr>
      </p:pic>
      <p:pic>
        <p:nvPicPr>
          <p:cNvPr id="4" name="Picture 3">
            <a:extLst>
              <a:ext uri="{FF2B5EF4-FFF2-40B4-BE49-F238E27FC236}">
                <a16:creationId xmlns:a16="http://schemas.microsoft.com/office/drawing/2014/main" id="{07B9DBB3-E881-C24E-A3A7-02C1733FFDF2}"/>
              </a:ext>
            </a:extLst>
          </p:cNvPr>
          <p:cNvPicPr>
            <a:picLocks noChangeAspect="1"/>
          </p:cNvPicPr>
          <p:nvPr/>
        </p:nvPicPr>
        <p:blipFill rotWithShape="1">
          <a:blip r:embed="rId3"/>
          <a:srcRect t="7886" r="2" b="2"/>
          <a:stretch/>
        </p:blipFill>
        <p:spPr>
          <a:xfrm>
            <a:off x="4654296" y="299363"/>
            <a:ext cx="7217085" cy="3008188"/>
          </a:xfrm>
          <a:prstGeom prst="rect">
            <a:avLst/>
          </a:prstGeom>
        </p:spPr>
      </p:pic>
    </p:spTree>
    <p:extLst>
      <p:ext uri="{BB962C8B-B14F-4D97-AF65-F5344CB8AC3E}">
        <p14:creationId xmlns:p14="http://schemas.microsoft.com/office/powerpoint/2010/main" val="4206023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5320" y="365125"/>
            <a:ext cx="5120114" cy="1692794"/>
          </a:xfrm>
        </p:spPr>
        <p:txBody>
          <a:bodyPr vert="horz" lIns="91440" tIns="45720" rIns="91440" bIns="45720" rtlCol="0" anchor="ctr">
            <a:normAutofit fontScale="90000"/>
          </a:bodyPr>
          <a:lstStyle/>
          <a:p>
            <a:r>
              <a:rPr lang="en-US" sz="3700" dirty="0"/>
              <a:t>Why study Psychology at A level and, potentially, at university beyond that? </a:t>
            </a:r>
            <a:br>
              <a:rPr lang="en-US" sz="3700" dirty="0"/>
            </a:br>
            <a:endParaRPr lang="en-US" sz="3700" dirty="0"/>
          </a:p>
        </p:txBody>
      </p:sp>
      <p:cxnSp>
        <p:nvCxnSpPr>
          <p:cNvPr id="11" name="Straight Arrow Connector 10">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655321" y="2575034"/>
            <a:ext cx="5120113" cy="3462228"/>
          </a:xfrm>
        </p:spPr>
        <p:txBody>
          <a:bodyPr vert="horz" lIns="91440" tIns="45720" rIns="91440" bIns="45720" rtlCol="0">
            <a:normAutofit/>
          </a:bodyPr>
          <a:lstStyle/>
          <a:p>
            <a:pPr marL="0" indent="0">
              <a:buNone/>
            </a:pPr>
            <a:r>
              <a:rPr lang="en-US" sz="2500" dirty="0"/>
              <a:t>“A degree in psychology offers not only a pathway to becoming a psychologist, but also knowledge and skills that you can apply in a wide range of careers.”</a:t>
            </a:r>
          </a:p>
          <a:p>
            <a:pPr marL="0">
              <a:buFont typeface="Arial" panose="020B0604020202020204" pitchFamily="34" charset="0"/>
              <a:buChar char="•"/>
            </a:pPr>
            <a:endParaRPr lang="en-US" sz="2500" dirty="0"/>
          </a:p>
          <a:p>
            <a:pPr marL="0" indent="0">
              <a:buNone/>
            </a:pPr>
            <a:r>
              <a:rPr lang="en-US" sz="2500" dirty="0"/>
              <a:t>- Professor Ann Colley, </a:t>
            </a:r>
            <a:r>
              <a:rPr lang="en-US" sz="2500" dirty="0" err="1"/>
              <a:t>CPsychol</a:t>
            </a:r>
            <a:r>
              <a:rPr lang="en-US" sz="2500" dirty="0"/>
              <a:t> Chief Executive, The British Psychological Society</a:t>
            </a:r>
          </a:p>
        </p:txBody>
      </p:sp>
      <p:pic>
        <p:nvPicPr>
          <p:cNvPr id="6" name="Picture 5"/>
          <p:cNvPicPr>
            <a:picLocks noChangeAspect="1"/>
          </p:cNvPicPr>
          <p:nvPr/>
        </p:nvPicPr>
        <p:blipFill rotWithShape="1">
          <a:blip r:embed="rId2"/>
          <a:srcRect l="14300" r="35300"/>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04200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963877"/>
            <a:ext cx="3494362" cy="4930246"/>
          </a:xfrm>
        </p:spPr>
        <p:txBody>
          <a:bodyPr>
            <a:normAutofit/>
          </a:bodyPr>
          <a:lstStyle/>
          <a:p>
            <a:pPr algn="r"/>
            <a:r>
              <a:rPr lang="en-GB">
                <a:solidFill>
                  <a:schemeClr val="accent1"/>
                </a:solidFill>
              </a:rPr>
              <a:t>What can a degree in Psychology offer me?</a:t>
            </a:r>
            <a:br>
              <a:rPr lang="en-GB" b="1">
                <a:solidFill>
                  <a:schemeClr val="accent1"/>
                </a:solidFill>
              </a:rPr>
            </a:br>
            <a:endParaRPr lang="en-GB">
              <a:solidFill>
                <a:schemeClr val="accent1"/>
              </a:solidFill>
            </a:endParaRP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76031" y="963877"/>
            <a:ext cx="6377769" cy="4930246"/>
          </a:xfrm>
        </p:spPr>
        <p:txBody>
          <a:bodyPr anchor="ctr">
            <a:normAutofit/>
          </a:bodyPr>
          <a:lstStyle/>
          <a:p>
            <a:r>
              <a:rPr lang="en-GB" sz="1900" dirty="0"/>
              <a:t>Many degree courses are accredited and follow the professional body guidelines set out by the British Psychological Society. This is important if you want to pursue a career as a practicing psychologist with chartered status. </a:t>
            </a:r>
          </a:p>
          <a:p>
            <a:endParaRPr lang="en-GB" sz="1900" dirty="0"/>
          </a:p>
          <a:p>
            <a:r>
              <a:rPr lang="en-GB" sz="1900" dirty="0"/>
              <a:t>Courses can focus on scientific research and/or applied psychology. </a:t>
            </a:r>
          </a:p>
          <a:p>
            <a:endParaRPr lang="en-GB" sz="1900" dirty="0"/>
          </a:p>
          <a:p>
            <a:r>
              <a:rPr lang="en-GB" sz="1900" dirty="0"/>
              <a:t>Many course providers will therefore offer research facilities for studying perception, developmental psychology, cognition, and behavioural neuroscience, as well as for the applied side, such as studying neurorehabilitation, education, and health.</a:t>
            </a:r>
          </a:p>
          <a:p>
            <a:endParaRPr lang="en-GB" sz="1900" dirty="0"/>
          </a:p>
          <a:p>
            <a:pPr marL="0" indent="0">
              <a:buNone/>
            </a:pPr>
            <a:r>
              <a:rPr lang="en-GB" sz="1900" dirty="0"/>
              <a:t>*UCAS – 2019</a:t>
            </a:r>
          </a:p>
        </p:txBody>
      </p:sp>
    </p:spTree>
    <p:extLst>
      <p:ext uri="{BB962C8B-B14F-4D97-AF65-F5344CB8AC3E}">
        <p14:creationId xmlns:p14="http://schemas.microsoft.com/office/powerpoint/2010/main" val="548606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t="17032" b="7968"/>
          <a:stretch/>
        </p:blipFill>
        <p:spPr>
          <a:xfrm>
            <a:off x="-1" y="10"/>
            <a:ext cx="12192000" cy="6857990"/>
          </a:xfrm>
          <a:prstGeom prst="rect">
            <a:avLst/>
          </a:prstGeom>
        </p:spPr>
      </p:pic>
      <p:sp>
        <p:nvSpPr>
          <p:cNvPr id="10"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p:cNvSpPr>
            <a:spLocks noGrp="1"/>
          </p:cNvSpPr>
          <p:nvPr>
            <p:ph type="title"/>
          </p:nvPr>
        </p:nvSpPr>
        <p:spPr>
          <a:xfrm>
            <a:off x="709448" y="1913950"/>
            <a:ext cx="4204137" cy="1342754"/>
          </a:xfrm>
        </p:spPr>
        <p:txBody>
          <a:bodyPr vert="horz" lIns="91440" tIns="45720" rIns="91440" bIns="45720" rtlCol="0" anchor="ctr">
            <a:normAutofit/>
          </a:bodyPr>
          <a:lstStyle/>
          <a:p>
            <a:pPr algn="ctr"/>
            <a:r>
              <a:rPr lang="en-US" sz="3600"/>
              <a:t>Did you know..</a:t>
            </a:r>
          </a:p>
        </p:txBody>
      </p:sp>
      <p:cxnSp>
        <p:nvCxnSpPr>
          <p:cNvPr id="12" name="Straight Connector 11">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525516" y="3417573"/>
            <a:ext cx="4593021" cy="3292941"/>
          </a:xfrm>
        </p:spPr>
        <p:txBody>
          <a:bodyPr vert="horz" lIns="91440" tIns="45720" rIns="91440" bIns="45720" rtlCol="0" anchor="ctr">
            <a:normAutofit/>
          </a:bodyPr>
          <a:lstStyle/>
          <a:p>
            <a:pPr>
              <a:buFont typeface="Arial" panose="020B0604020202020204" pitchFamily="34" charset="0"/>
              <a:buChar char="•"/>
            </a:pPr>
            <a:r>
              <a:rPr lang="en-US" sz="1800" dirty="0"/>
              <a:t>Psychology is the 4</a:t>
            </a:r>
            <a:r>
              <a:rPr lang="en-US" sz="1800" baseline="30000" dirty="0"/>
              <a:t>th</a:t>
            </a:r>
            <a:r>
              <a:rPr lang="en-US" sz="1800" dirty="0"/>
              <a:t> most popular degree choice? Psychology is one of the UKs fastest growing subjects. </a:t>
            </a:r>
          </a:p>
          <a:p>
            <a:pPr>
              <a:buFont typeface="Arial" panose="020B0604020202020204" pitchFamily="34" charset="0"/>
              <a:buChar char="•"/>
            </a:pPr>
            <a:endParaRPr lang="en-US" sz="1800" dirty="0"/>
          </a:p>
          <a:p>
            <a:pPr>
              <a:buFont typeface="Arial" panose="020B0604020202020204" pitchFamily="34" charset="0"/>
              <a:buChar char="•"/>
            </a:pPr>
            <a:r>
              <a:rPr lang="en-US" sz="1800" dirty="0"/>
              <a:t>One in 24 of all graduates in 2018 had psychology degrees.</a:t>
            </a:r>
          </a:p>
          <a:p>
            <a:pPr marL="0">
              <a:buFont typeface="Arial" panose="020B0604020202020204" pitchFamily="34" charset="0"/>
              <a:buChar char="•"/>
            </a:pPr>
            <a:endParaRPr lang="en-US" sz="1800" dirty="0"/>
          </a:p>
          <a:p>
            <a:pPr>
              <a:buFont typeface="Arial" panose="020B0604020202020204" pitchFamily="34" charset="0"/>
              <a:buChar char="•"/>
            </a:pPr>
            <a:endParaRPr lang="en-US" sz="1800" dirty="0"/>
          </a:p>
        </p:txBody>
      </p:sp>
    </p:spTree>
    <p:extLst>
      <p:ext uri="{BB962C8B-B14F-4D97-AF65-F5344CB8AC3E}">
        <p14:creationId xmlns:p14="http://schemas.microsoft.com/office/powerpoint/2010/main" val="779650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1"/>
          <p:cNvSpPr txBox="1">
            <a:spLocks/>
          </p:cNvSpPr>
          <p:nvPr/>
        </p:nvSpPr>
        <p:spPr>
          <a:xfrm>
            <a:off x="655320" y="365125"/>
            <a:ext cx="5120114" cy="169279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100"/>
              <a:t>What are the key reasons why students choose to study Psychology at Degree level? </a:t>
            </a:r>
          </a:p>
        </p:txBody>
      </p:sp>
      <p:cxnSp>
        <p:nvCxnSpPr>
          <p:cNvPr id="14" name="Straight Arrow Connector 13">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55321" y="2575033"/>
            <a:ext cx="6055195" cy="4032227"/>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2500" dirty="0"/>
              <a:t>Interest in conducting research</a:t>
            </a:r>
          </a:p>
          <a:p>
            <a:pPr marL="285750" indent="-228600">
              <a:lnSpc>
                <a:spcPct val="90000"/>
              </a:lnSpc>
              <a:spcAft>
                <a:spcPts val="600"/>
              </a:spcAft>
              <a:buFont typeface="Arial" panose="020B0604020202020204" pitchFamily="34" charset="0"/>
              <a:buChar char="•"/>
            </a:pPr>
            <a:endParaRPr lang="en-US" sz="2500" dirty="0"/>
          </a:p>
          <a:p>
            <a:pPr marL="285750" indent="-228600">
              <a:lnSpc>
                <a:spcPct val="90000"/>
              </a:lnSpc>
              <a:spcAft>
                <a:spcPts val="600"/>
              </a:spcAft>
              <a:buFont typeface="Arial" panose="020B0604020202020204" pitchFamily="34" charset="0"/>
              <a:buChar char="•"/>
            </a:pPr>
            <a:r>
              <a:rPr lang="en-US" sz="2500" dirty="0"/>
              <a:t>Fascination about the human mind</a:t>
            </a:r>
          </a:p>
          <a:p>
            <a:pPr marL="285750" indent="-228600">
              <a:lnSpc>
                <a:spcPct val="90000"/>
              </a:lnSpc>
              <a:spcAft>
                <a:spcPts val="600"/>
              </a:spcAft>
              <a:buFont typeface="Arial" panose="020B0604020202020204" pitchFamily="34" charset="0"/>
              <a:buChar char="•"/>
            </a:pPr>
            <a:endParaRPr lang="en-US" sz="2500" dirty="0"/>
          </a:p>
          <a:p>
            <a:pPr marL="285750" indent="-228600">
              <a:lnSpc>
                <a:spcPct val="90000"/>
              </a:lnSpc>
              <a:spcAft>
                <a:spcPts val="600"/>
              </a:spcAft>
              <a:buFont typeface="Arial" panose="020B0604020202020204" pitchFamily="34" charset="0"/>
              <a:buChar char="•"/>
            </a:pPr>
            <a:r>
              <a:rPr lang="en-US" sz="2500" dirty="0"/>
              <a:t>A desire to learn more about why we behave in the way that we do</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p:txBody>
      </p:sp>
      <p:pic>
        <p:nvPicPr>
          <p:cNvPr id="9" name="Picture 8"/>
          <p:cNvPicPr>
            <a:picLocks noChangeAspect="1"/>
          </p:cNvPicPr>
          <p:nvPr/>
        </p:nvPicPr>
        <p:blipFill rotWithShape="1">
          <a:blip r:embed="rId2"/>
          <a:srcRect l="25902" r="2231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24652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9B21EA-48D6-4F79-98BD-D4F4C3703360}"/>
              </a:ext>
            </a:extLst>
          </p:cNvPr>
          <p:cNvSpPr>
            <a:spLocks noGrp="1"/>
          </p:cNvSpPr>
          <p:nvPr>
            <p:ph idx="1"/>
          </p:nvPr>
        </p:nvSpPr>
        <p:spPr>
          <a:xfrm>
            <a:off x="630119" y="1557832"/>
            <a:ext cx="4962569" cy="3970319"/>
          </a:xfrm>
          <a:ln>
            <a:solidFill>
              <a:srgbClr val="7030A0"/>
            </a:solidFill>
          </a:ln>
        </p:spPr>
        <p:txBody>
          <a:bodyPr>
            <a:noAutofit/>
          </a:bodyPr>
          <a:lstStyle/>
          <a:p>
            <a:pPr marL="0" indent="0">
              <a:buNone/>
            </a:pPr>
            <a:r>
              <a:rPr lang="en-GB" dirty="0"/>
              <a:t>Having A level's in all three sciences isn't considered to be a necessity for all Universities. Each university will have their own entry requirements for a psychology degree. However, many universities require at least one of your A levels to be a B in a science - either chemistry, physics, biology, or maths. </a:t>
            </a:r>
          </a:p>
        </p:txBody>
      </p:sp>
      <p:sp>
        <p:nvSpPr>
          <p:cNvPr id="4" name="Rectangle 3"/>
          <p:cNvSpPr/>
          <p:nvPr/>
        </p:nvSpPr>
        <p:spPr>
          <a:xfrm>
            <a:off x="5938369" y="1557832"/>
            <a:ext cx="5797123" cy="3970318"/>
          </a:xfrm>
          <a:prstGeom prst="rect">
            <a:avLst/>
          </a:prstGeom>
          <a:ln>
            <a:solidFill>
              <a:srgbClr val="7030A0"/>
            </a:solidFill>
          </a:ln>
        </p:spPr>
        <p:txBody>
          <a:bodyPr wrap="square">
            <a:spAutoFit/>
          </a:bodyPr>
          <a:lstStyle/>
          <a:p>
            <a:r>
              <a:rPr lang="en-GB" sz="2800" dirty="0"/>
              <a:t>Other subjects which are preferable at A level include:</a:t>
            </a:r>
          </a:p>
          <a:p>
            <a:r>
              <a:rPr lang="en-GB" sz="2800" dirty="0"/>
              <a:t>sociology, geography, anthropology, economics, politics, philosophy, history and literature. </a:t>
            </a:r>
          </a:p>
          <a:p>
            <a:endParaRPr lang="en-GB" sz="2800" dirty="0"/>
          </a:p>
          <a:p>
            <a:r>
              <a:rPr lang="en-GB" sz="2800" dirty="0"/>
              <a:t>This is due to the nature of the courses and the skill of essay writing, rather that the content covered. </a:t>
            </a:r>
          </a:p>
        </p:txBody>
      </p:sp>
      <p:sp>
        <p:nvSpPr>
          <p:cNvPr id="6" name="Title 1"/>
          <p:cNvSpPr>
            <a:spLocks noGrp="1"/>
          </p:cNvSpPr>
          <p:nvPr>
            <p:ph type="title"/>
          </p:nvPr>
        </p:nvSpPr>
        <p:spPr>
          <a:xfrm>
            <a:off x="456507" y="312511"/>
            <a:ext cx="11278985" cy="1245321"/>
          </a:xfrm>
          <a:ln>
            <a:solidFill>
              <a:srgbClr val="7030A0"/>
            </a:solidFill>
          </a:ln>
        </p:spPr>
        <p:txBody>
          <a:bodyPr/>
          <a:lstStyle/>
          <a:p>
            <a:r>
              <a:rPr lang="en-GB" dirty="0"/>
              <a:t>What are the entry requirements?</a:t>
            </a:r>
          </a:p>
        </p:txBody>
      </p:sp>
    </p:spTree>
    <p:extLst>
      <p:ext uri="{BB962C8B-B14F-4D97-AF65-F5344CB8AC3E}">
        <p14:creationId xmlns:p14="http://schemas.microsoft.com/office/powerpoint/2010/main" val="57026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dirty="0">
                <a:solidFill>
                  <a:srgbClr val="FFFFFF"/>
                </a:solidFill>
              </a:rPr>
              <a:t>Are all degree courses for Psychology the same?</a:t>
            </a:r>
          </a:p>
        </p:txBody>
      </p:sp>
      <p:graphicFrame>
        <p:nvGraphicFramePr>
          <p:cNvPr id="13" name="Content Placeholder 2">
            <a:extLst>
              <a:ext uri="{FF2B5EF4-FFF2-40B4-BE49-F238E27FC236}">
                <a16:creationId xmlns:a16="http://schemas.microsoft.com/office/drawing/2014/main" id="{8719EBCA-C2E7-49E0-8E81-75FFB435F64D}"/>
              </a:ext>
            </a:extLst>
          </p:cNvPr>
          <p:cNvGraphicFramePr>
            <a:graphicFrameLocks noGrp="1"/>
          </p:cNvGraphicFramePr>
          <p:nvPr>
            <p:ph idx="1"/>
            <p:extLst>
              <p:ext uri="{D42A27DB-BD31-4B8C-83A1-F6EECF244321}">
                <p14:modId xmlns:p14="http://schemas.microsoft.com/office/powerpoint/2010/main" val="369879127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2299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2531218" y="196769"/>
            <a:ext cx="7129564" cy="6527064"/>
            <a:chOff x="2627894" y="1440578"/>
            <a:chExt cx="5524098" cy="5416175"/>
          </a:xfrm>
        </p:grpSpPr>
        <p:sp>
          <p:nvSpPr>
            <p:cNvPr id="8" name="Block Arc 7"/>
            <p:cNvSpPr/>
            <p:nvPr/>
          </p:nvSpPr>
          <p:spPr>
            <a:xfrm>
              <a:off x="3138438" y="2006471"/>
              <a:ext cx="4503011" cy="4503011"/>
            </a:xfrm>
            <a:prstGeom prst="blockArc">
              <a:avLst>
                <a:gd name="adj1" fmla="val 13114286"/>
                <a:gd name="adj2" fmla="val 16200000"/>
                <a:gd name="adj3" fmla="val 3900"/>
              </a:avLst>
            </a:pr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2">
                <a:hueOff val="-1455363"/>
                <a:satOff val="-83928"/>
                <a:lumOff val="8628"/>
                <a:alphaOff val="0"/>
              </a:schemeClr>
            </a:fillRef>
            <a:effectRef idx="0">
              <a:schemeClr val="accent2">
                <a:hueOff val="-1455363"/>
                <a:satOff val="-83928"/>
                <a:lumOff val="8628"/>
                <a:alphaOff val="0"/>
              </a:schemeClr>
            </a:effectRef>
            <a:fontRef idx="minor">
              <a:schemeClr val="lt1"/>
            </a:fontRef>
          </p:style>
        </p:sp>
        <p:sp>
          <p:nvSpPr>
            <p:cNvPr id="9" name="Block Arc 8"/>
            <p:cNvSpPr/>
            <p:nvPr/>
          </p:nvSpPr>
          <p:spPr>
            <a:xfrm>
              <a:off x="3138438" y="2006471"/>
              <a:ext cx="4503011" cy="4503011"/>
            </a:xfrm>
            <a:prstGeom prst="blockArc">
              <a:avLst>
                <a:gd name="adj1" fmla="val 10028571"/>
                <a:gd name="adj2" fmla="val 13114286"/>
                <a:gd name="adj3" fmla="val 3900"/>
              </a:avLst>
            </a:pr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2">
                <a:hueOff val="-1212803"/>
                <a:satOff val="-69940"/>
                <a:lumOff val="7190"/>
                <a:alphaOff val="0"/>
              </a:schemeClr>
            </a:fillRef>
            <a:effectRef idx="0">
              <a:schemeClr val="accent2">
                <a:hueOff val="-1212803"/>
                <a:satOff val="-69940"/>
                <a:lumOff val="7190"/>
                <a:alphaOff val="0"/>
              </a:schemeClr>
            </a:effectRef>
            <a:fontRef idx="minor">
              <a:schemeClr val="lt1"/>
            </a:fontRef>
          </p:style>
        </p:sp>
        <p:sp>
          <p:nvSpPr>
            <p:cNvPr id="10" name="Block Arc 9"/>
            <p:cNvSpPr/>
            <p:nvPr/>
          </p:nvSpPr>
          <p:spPr>
            <a:xfrm>
              <a:off x="3138438" y="2006471"/>
              <a:ext cx="4503011" cy="4503011"/>
            </a:xfrm>
            <a:prstGeom prst="blockArc">
              <a:avLst>
                <a:gd name="adj1" fmla="val 6942857"/>
                <a:gd name="adj2" fmla="val 10028571"/>
                <a:gd name="adj3" fmla="val 3900"/>
              </a:avLst>
            </a:pr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2">
                <a:hueOff val="-970242"/>
                <a:satOff val="-55952"/>
                <a:lumOff val="5752"/>
                <a:alphaOff val="0"/>
              </a:schemeClr>
            </a:fillRef>
            <a:effectRef idx="0">
              <a:schemeClr val="accent2">
                <a:hueOff val="-970242"/>
                <a:satOff val="-55952"/>
                <a:lumOff val="5752"/>
                <a:alphaOff val="0"/>
              </a:schemeClr>
            </a:effectRef>
            <a:fontRef idx="minor">
              <a:schemeClr val="lt1"/>
            </a:fontRef>
          </p:style>
        </p:sp>
        <p:sp>
          <p:nvSpPr>
            <p:cNvPr id="11" name="Block Arc 10"/>
            <p:cNvSpPr/>
            <p:nvPr/>
          </p:nvSpPr>
          <p:spPr>
            <a:xfrm>
              <a:off x="3138438" y="2006471"/>
              <a:ext cx="4503011" cy="4503011"/>
            </a:xfrm>
            <a:prstGeom prst="blockArc">
              <a:avLst>
                <a:gd name="adj1" fmla="val 3857143"/>
                <a:gd name="adj2" fmla="val 6942857"/>
                <a:gd name="adj3" fmla="val 3900"/>
              </a:avLst>
            </a:pr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2">
                <a:hueOff val="-727682"/>
                <a:satOff val="-41964"/>
                <a:lumOff val="4314"/>
                <a:alphaOff val="0"/>
              </a:schemeClr>
            </a:fillRef>
            <a:effectRef idx="0">
              <a:schemeClr val="accent2">
                <a:hueOff val="-727682"/>
                <a:satOff val="-41964"/>
                <a:lumOff val="4314"/>
                <a:alphaOff val="0"/>
              </a:schemeClr>
            </a:effectRef>
            <a:fontRef idx="minor">
              <a:schemeClr val="lt1"/>
            </a:fontRef>
          </p:style>
        </p:sp>
        <p:sp>
          <p:nvSpPr>
            <p:cNvPr id="12" name="Block Arc 11"/>
            <p:cNvSpPr/>
            <p:nvPr/>
          </p:nvSpPr>
          <p:spPr>
            <a:xfrm>
              <a:off x="3138438" y="2006471"/>
              <a:ext cx="4503011" cy="4503011"/>
            </a:xfrm>
            <a:prstGeom prst="blockArc">
              <a:avLst>
                <a:gd name="adj1" fmla="val 771429"/>
                <a:gd name="adj2" fmla="val 3857143"/>
                <a:gd name="adj3" fmla="val 3900"/>
              </a:avLst>
            </a:pr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2">
                <a:hueOff val="-485121"/>
                <a:satOff val="-27976"/>
                <a:lumOff val="2876"/>
                <a:alphaOff val="0"/>
              </a:schemeClr>
            </a:fillRef>
            <a:effectRef idx="0">
              <a:schemeClr val="accent2">
                <a:hueOff val="-485121"/>
                <a:satOff val="-27976"/>
                <a:lumOff val="2876"/>
                <a:alphaOff val="0"/>
              </a:schemeClr>
            </a:effectRef>
            <a:fontRef idx="minor">
              <a:schemeClr val="lt1"/>
            </a:fontRef>
          </p:style>
        </p:sp>
        <p:sp>
          <p:nvSpPr>
            <p:cNvPr id="13" name="Block Arc 12"/>
            <p:cNvSpPr/>
            <p:nvPr/>
          </p:nvSpPr>
          <p:spPr>
            <a:xfrm>
              <a:off x="3138438" y="2006471"/>
              <a:ext cx="4503011" cy="4503011"/>
            </a:xfrm>
            <a:prstGeom prst="blockArc">
              <a:avLst>
                <a:gd name="adj1" fmla="val 19285714"/>
                <a:gd name="adj2" fmla="val 771429"/>
                <a:gd name="adj3" fmla="val 3900"/>
              </a:avLst>
            </a:pr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2">
                <a:hueOff val="-242561"/>
                <a:satOff val="-13988"/>
                <a:lumOff val="1438"/>
                <a:alphaOff val="0"/>
              </a:schemeClr>
            </a:fillRef>
            <a:effectRef idx="0">
              <a:schemeClr val="accent2">
                <a:hueOff val="-242561"/>
                <a:satOff val="-13988"/>
                <a:lumOff val="1438"/>
                <a:alphaOff val="0"/>
              </a:schemeClr>
            </a:effectRef>
            <a:fontRef idx="minor">
              <a:schemeClr val="lt1"/>
            </a:fontRef>
          </p:style>
        </p:sp>
        <p:sp>
          <p:nvSpPr>
            <p:cNvPr id="14" name="Block Arc 13"/>
            <p:cNvSpPr/>
            <p:nvPr/>
          </p:nvSpPr>
          <p:spPr>
            <a:xfrm>
              <a:off x="3138438" y="2006471"/>
              <a:ext cx="4503011" cy="4503011"/>
            </a:xfrm>
            <a:prstGeom prst="blockArc">
              <a:avLst>
                <a:gd name="adj1" fmla="val 16200000"/>
                <a:gd name="adj2" fmla="val 19285714"/>
                <a:gd name="adj3" fmla="val 3900"/>
              </a:avLst>
            </a:pr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Freeform 14"/>
            <p:cNvSpPr/>
            <p:nvPr/>
          </p:nvSpPr>
          <p:spPr>
            <a:xfrm>
              <a:off x="4518803" y="3386836"/>
              <a:ext cx="1742281" cy="1742281"/>
            </a:xfrm>
            <a:custGeom>
              <a:avLst/>
              <a:gdLst>
                <a:gd name="connsiteX0" fmla="*/ 0 w 1742281"/>
                <a:gd name="connsiteY0" fmla="*/ 871141 h 1742281"/>
                <a:gd name="connsiteX1" fmla="*/ 871141 w 1742281"/>
                <a:gd name="connsiteY1" fmla="*/ 0 h 1742281"/>
                <a:gd name="connsiteX2" fmla="*/ 1742282 w 1742281"/>
                <a:gd name="connsiteY2" fmla="*/ 871141 h 1742281"/>
                <a:gd name="connsiteX3" fmla="*/ 871141 w 1742281"/>
                <a:gd name="connsiteY3" fmla="*/ 1742282 h 1742281"/>
                <a:gd name="connsiteX4" fmla="*/ 0 w 1742281"/>
                <a:gd name="connsiteY4" fmla="*/ 871141 h 17422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2281" h="1742281">
                  <a:moveTo>
                    <a:pt x="0" y="871141"/>
                  </a:moveTo>
                  <a:cubicBezTo>
                    <a:pt x="0" y="390023"/>
                    <a:pt x="390023" y="0"/>
                    <a:pt x="871141" y="0"/>
                  </a:cubicBezTo>
                  <a:cubicBezTo>
                    <a:pt x="1352259" y="0"/>
                    <a:pt x="1742282" y="390023"/>
                    <a:pt x="1742282" y="871141"/>
                  </a:cubicBezTo>
                  <a:cubicBezTo>
                    <a:pt x="1742282" y="1352259"/>
                    <a:pt x="1352259" y="1742282"/>
                    <a:pt x="871141" y="1742282"/>
                  </a:cubicBezTo>
                  <a:cubicBezTo>
                    <a:pt x="390023" y="1742282"/>
                    <a:pt x="0" y="1352259"/>
                    <a:pt x="0" y="871141"/>
                  </a:cubicBezTo>
                  <a:close/>
                </a:path>
              </a:pathLst>
            </a:custGeom>
            <a:solidFill>
              <a:srgbClr val="00ADEF"/>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276741" tIns="276741" rIns="276741" bIns="276741" numCol="1" spcCol="1270" anchor="ctr" anchorCtr="0">
              <a:noAutofit/>
            </a:bodyPr>
            <a:lstStyle/>
            <a:p>
              <a:pPr lvl="0" algn="ctr" defTabSz="755650">
                <a:lnSpc>
                  <a:spcPct val="90000"/>
                </a:lnSpc>
                <a:spcBef>
                  <a:spcPct val="0"/>
                </a:spcBef>
                <a:spcAft>
                  <a:spcPct val="35000"/>
                </a:spcAft>
              </a:pPr>
              <a:r>
                <a:rPr lang="en-GB" sz="2000" b="1" kern="1200" dirty="0">
                  <a:latin typeface="Helvetica Light" panose="020B0403020202020204" pitchFamily="34" charset="0"/>
                </a:rPr>
                <a:t>Some specific </a:t>
              </a:r>
              <a:r>
                <a:rPr lang="en-GB" sz="2000" b="1" dirty="0">
                  <a:latin typeface="Helvetica Light" panose="020B0403020202020204" pitchFamily="34" charset="0"/>
                </a:rPr>
                <a:t>Psychology</a:t>
              </a:r>
              <a:r>
                <a:rPr lang="en-GB" sz="2000" b="1" kern="1200" dirty="0">
                  <a:latin typeface="Helvetica Light" panose="020B0403020202020204" pitchFamily="34" charset="0"/>
                </a:rPr>
                <a:t> Modules at UK Universities</a:t>
              </a:r>
            </a:p>
          </p:txBody>
        </p:sp>
        <p:sp>
          <p:nvSpPr>
            <p:cNvPr id="16" name="Freeform 15"/>
            <p:cNvSpPr/>
            <p:nvPr/>
          </p:nvSpPr>
          <p:spPr>
            <a:xfrm>
              <a:off x="4780145" y="1440578"/>
              <a:ext cx="1219596" cy="1219596"/>
            </a:xfrm>
            <a:custGeom>
              <a:avLst/>
              <a:gdLst>
                <a:gd name="connsiteX0" fmla="*/ 0 w 1219596"/>
                <a:gd name="connsiteY0" fmla="*/ 609798 h 1219596"/>
                <a:gd name="connsiteX1" fmla="*/ 609798 w 1219596"/>
                <a:gd name="connsiteY1" fmla="*/ 0 h 1219596"/>
                <a:gd name="connsiteX2" fmla="*/ 1219596 w 1219596"/>
                <a:gd name="connsiteY2" fmla="*/ 609798 h 1219596"/>
                <a:gd name="connsiteX3" fmla="*/ 609798 w 1219596"/>
                <a:gd name="connsiteY3" fmla="*/ 1219596 h 1219596"/>
                <a:gd name="connsiteX4" fmla="*/ 0 w 1219596"/>
                <a:gd name="connsiteY4" fmla="*/ 609798 h 121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96" h="1219596">
                  <a:moveTo>
                    <a:pt x="0" y="609798"/>
                  </a:moveTo>
                  <a:cubicBezTo>
                    <a:pt x="0" y="273016"/>
                    <a:pt x="273016" y="0"/>
                    <a:pt x="609798" y="0"/>
                  </a:cubicBezTo>
                  <a:cubicBezTo>
                    <a:pt x="946580" y="0"/>
                    <a:pt x="1219596" y="273016"/>
                    <a:pt x="1219596" y="609798"/>
                  </a:cubicBezTo>
                  <a:cubicBezTo>
                    <a:pt x="1219596" y="946580"/>
                    <a:pt x="946580" y="1219596"/>
                    <a:pt x="609798" y="1219596"/>
                  </a:cubicBezTo>
                  <a:cubicBezTo>
                    <a:pt x="273016" y="1219596"/>
                    <a:pt x="0" y="946580"/>
                    <a:pt x="0" y="60979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2576" tIns="192576" rIns="192576" bIns="192576" numCol="1" spcCol="1270" anchor="ctr" anchorCtr="0">
              <a:noAutofit/>
            </a:bodyPr>
            <a:lstStyle/>
            <a:p>
              <a:pPr lvl="0" algn="ctr" defTabSz="488950">
                <a:lnSpc>
                  <a:spcPct val="90000"/>
                </a:lnSpc>
                <a:spcBef>
                  <a:spcPct val="0"/>
                </a:spcBef>
                <a:spcAft>
                  <a:spcPct val="35000"/>
                </a:spcAft>
              </a:pPr>
              <a:r>
                <a:rPr lang="en-GB" sz="1400" dirty="0">
                  <a:latin typeface="Helvetica Light" panose="020B0403020202020204" pitchFamily="34" charset="0"/>
                </a:rPr>
                <a:t>Applied psychology</a:t>
              </a:r>
            </a:p>
            <a:p>
              <a:pPr lvl="0" algn="ctr" defTabSz="488950">
                <a:lnSpc>
                  <a:spcPct val="90000"/>
                </a:lnSpc>
                <a:spcBef>
                  <a:spcPct val="0"/>
                </a:spcBef>
                <a:spcAft>
                  <a:spcPct val="35000"/>
                </a:spcAft>
              </a:pPr>
              <a:endParaRPr lang="en-GB" sz="1400" kern="1200" dirty="0">
                <a:latin typeface="Helvetica Light" panose="020B0403020202020204" pitchFamily="34" charset="0"/>
              </a:endParaRPr>
            </a:p>
          </p:txBody>
        </p:sp>
        <p:sp>
          <p:nvSpPr>
            <p:cNvPr id="17" name="Freeform 16"/>
            <p:cNvSpPr/>
            <p:nvPr/>
          </p:nvSpPr>
          <p:spPr>
            <a:xfrm>
              <a:off x="6506116" y="2271762"/>
              <a:ext cx="1219596" cy="1219596"/>
            </a:xfrm>
            <a:custGeom>
              <a:avLst/>
              <a:gdLst>
                <a:gd name="connsiteX0" fmla="*/ 0 w 1219596"/>
                <a:gd name="connsiteY0" fmla="*/ 609798 h 1219596"/>
                <a:gd name="connsiteX1" fmla="*/ 609798 w 1219596"/>
                <a:gd name="connsiteY1" fmla="*/ 0 h 1219596"/>
                <a:gd name="connsiteX2" fmla="*/ 1219596 w 1219596"/>
                <a:gd name="connsiteY2" fmla="*/ 609798 h 1219596"/>
                <a:gd name="connsiteX3" fmla="*/ 609798 w 1219596"/>
                <a:gd name="connsiteY3" fmla="*/ 1219596 h 1219596"/>
                <a:gd name="connsiteX4" fmla="*/ 0 w 1219596"/>
                <a:gd name="connsiteY4" fmla="*/ 609798 h 121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96" h="1219596">
                  <a:moveTo>
                    <a:pt x="0" y="609798"/>
                  </a:moveTo>
                  <a:cubicBezTo>
                    <a:pt x="0" y="273016"/>
                    <a:pt x="273016" y="0"/>
                    <a:pt x="609798" y="0"/>
                  </a:cubicBezTo>
                  <a:cubicBezTo>
                    <a:pt x="946580" y="0"/>
                    <a:pt x="1219596" y="273016"/>
                    <a:pt x="1219596" y="609798"/>
                  </a:cubicBezTo>
                  <a:cubicBezTo>
                    <a:pt x="1219596" y="946580"/>
                    <a:pt x="946580" y="1219596"/>
                    <a:pt x="609798" y="1219596"/>
                  </a:cubicBezTo>
                  <a:cubicBezTo>
                    <a:pt x="273016" y="1219596"/>
                    <a:pt x="0" y="946580"/>
                    <a:pt x="0" y="60979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242561"/>
                <a:satOff val="-13988"/>
                <a:lumOff val="1438"/>
                <a:alphaOff val="0"/>
              </a:schemeClr>
            </a:fillRef>
            <a:effectRef idx="2">
              <a:schemeClr val="accent2">
                <a:hueOff val="-242561"/>
                <a:satOff val="-13988"/>
                <a:lumOff val="1438"/>
                <a:alphaOff val="0"/>
              </a:schemeClr>
            </a:effectRef>
            <a:fontRef idx="minor">
              <a:schemeClr val="lt1"/>
            </a:fontRef>
          </p:style>
          <p:txBody>
            <a:bodyPr spcFirstLastPara="0" vert="horz" wrap="square" lIns="192576" tIns="192576" rIns="192576" bIns="192576" numCol="1" spcCol="1270" anchor="ctr" anchorCtr="0">
              <a:noAutofit/>
            </a:bodyPr>
            <a:lstStyle/>
            <a:p>
              <a:pPr algn="ctr" defTabSz="488950">
                <a:lnSpc>
                  <a:spcPct val="90000"/>
                </a:lnSpc>
                <a:spcBef>
                  <a:spcPct val="0"/>
                </a:spcBef>
                <a:spcAft>
                  <a:spcPct val="35000"/>
                </a:spcAft>
              </a:pPr>
              <a:r>
                <a:rPr lang="fr-FR" sz="1400" dirty="0"/>
                <a:t>Child </a:t>
              </a:r>
              <a:r>
                <a:rPr lang="fr-FR" sz="1400" dirty="0" err="1"/>
                <a:t>psychology</a:t>
              </a:r>
              <a:endParaRPr lang="fr-FR" sz="1400" dirty="0"/>
            </a:p>
            <a:p>
              <a:pPr lvl="0" algn="ctr" defTabSz="488950">
                <a:lnSpc>
                  <a:spcPct val="90000"/>
                </a:lnSpc>
                <a:spcBef>
                  <a:spcPct val="0"/>
                </a:spcBef>
                <a:spcAft>
                  <a:spcPct val="35000"/>
                </a:spcAft>
              </a:pPr>
              <a:endParaRPr lang="en-GB" sz="1400" kern="1200" dirty="0">
                <a:latin typeface="Helvetica Light" panose="020B0403020202020204" pitchFamily="34" charset="0"/>
              </a:endParaRPr>
            </a:p>
          </p:txBody>
        </p:sp>
        <p:sp>
          <p:nvSpPr>
            <p:cNvPr id="18" name="Freeform 17"/>
            <p:cNvSpPr/>
            <p:nvPr/>
          </p:nvSpPr>
          <p:spPr>
            <a:xfrm>
              <a:off x="6932396" y="4139415"/>
              <a:ext cx="1219596" cy="1219596"/>
            </a:xfrm>
            <a:custGeom>
              <a:avLst/>
              <a:gdLst>
                <a:gd name="connsiteX0" fmla="*/ 0 w 1219596"/>
                <a:gd name="connsiteY0" fmla="*/ 609798 h 1219596"/>
                <a:gd name="connsiteX1" fmla="*/ 609798 w 1219596"/>
                <a:gd name="connsiteY1" fmla="*/ 0 h 1219596"/>
                <a:gd name="connsiteX2" fmla="*/ 1219596 w 1219596"/>
                <a:gd name="connsiteY2" fmla="*/ 609798 h 1219596"/>
                <a:gd name="connsiteX3" fmla="*/ 609798 w 1219596"/>
                <a:gd name="connsiteY3" fmla="*/ 1219596 h 1219596"/>
                <a:gd name="connsiteX4" fmla="*/ 0 w 1219596"/>
                <a:gd name="connsiteY4" fmla="*/ 609798 h 121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96" h="1219596">
                  <a:moveTo>
                    <a:pt x="0" y="609798"/>
                  </a:moveTo>
                  <a:cubicBezTo>
                    <a:pt x="0" y="273016"/>
                    <a:pt x="273016" y="0"/>
                    <a:pt x="609798" y="0"/>
                  </a:cubicBezTo>
                  <a:cubicBezTo>
                    <a:pt x="946580" y="0"/>
                    <a:pt x="1219596" y="273016"/>
                    <a:pt x="1219596" y="609798"/>
                  </a:cubicBezTo>
                  <a:cubicBezTo>
                    <a:pt x="1219596" y="946580"/>
                    <a:pt x="946580" y="1219596"/>
                    <a:pt x="609798" y="1219596"/>
                  </a:cubicBezTo>
                  <a:cubicBezTo>
                    <a:pt x="273016" y="1219596"/>
                    <a:pt x="0" y="946580"/>
                    <a:pt x="0" y="60979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485121"/>
                <a:satOff val="-27976"/>
                <a:lumOff val="2876"/>
                <a:alphaOff val="0"/>
              </a:schemeClr>
            </a:fillRef>
            <a:effectRef idx="2">
              <a:schemeClr val="accent2">
                <a:hueOff val="-485121"/>
                <a:satOff val="-27976"/>
                <a:lumOff val="2876"/>
                <a:alphaOff val="0"/>
              </a:schemeClr>
            </a:effectRef>
            <a:fontRef idx="minor">
              <a:schemeClr val="lt1"/>
            </a:fontRef>
          </p:style>
          <p:txBody>
            <a:bodyPr spcFirstLastPara="0" vert="horz" wrap="square" lIns="192576" tIns="192576" rIns="192576" bIns="192576" numCol="1" spcCol="1270" anchor="ctr" anchorCtr="0">
              <a:noAutofit/>
            </a:bodyPr>
            <a:lstStyle/>
            <a:p>
              <a:pPr algn="ctr" defTabSz="488950">
                <a:lnSpc>
                  <a:spcPct val="90000"/>
                </a:lnSpc>
                <a:spcBef>
                  <a:spcPct val="0"/>
                </a:spcBef>
                <a:spcAft>
                  <a:spcPct val="35000"/>
                </a:spcAft>
              </a:pPr>
              <a:r>
                <a:rPr lang="fr-FR" sz="1400" dirty="0" err="1"/>
                <a:t>Clinical</a:t>
              </a:r>
              <a:r>
                <a:rPr lang="fr-FR" sz="1400" dirty="0"/>
                <a:t> </a:t>
              </a:r>
              <a:r>
                <a:rPr lang="fr-FR" sz="1400" dirty="0" err="1"/>
                <a:t>psychology</a:t>
              </a:r>
              <a:endParaRPr lang="fr-FR" sz="1400" dirty="0"/>
            </a:p>
            <a:p>
              <a:pPr lvl="0" algn="ctr" defTabSz="488950">
                <a:lnSpc>
                  <a:spcPct val="90000"/>
                </a:lnSpc>
                <a:spcBef>
                  <a:spcPct val="0"/>
                </a:spcBef>
                <a:spcAft>
                  <a:spcPct val="35000"/>
                </a:spcAft>
              </a:pPr>
              <a:endParaRPr lang="en-GB" sz="1400" kern="1200" dirty="0">
                <a:latin typeface="Helvetica Light" panose="020B0403020202020204" pitchFamily="34" charset="0"/>
              </a:endParaRPr>
            </a:p>
          </p:txBody>
        </p:sp>
        <p:sp>
          <p:nvSpPr>
            <p:cNvPr id="19" name="Freeform 18"/>
            <p:cNvSpPr/>
            <p:nvPr/>
          </p:nvSpPr>
          <p:spPr>
            <a:xfrm>
              <a:off x="5737987" y="5637157"/>
              <a:ext cx="1219596" cy="1219596"/>
            </a:xfrm>
            <a:custGeom>
              <a:avLst/>
              <a:gdLst>
                <a:gd name="connsiteX0" fmla="*/ 0 w 1219596"/>
                <a:gd name="connsiteY0" fmla="*/ 609798 h 1219596"/>
                <a:gd name="connsiteX1" fmla="*/ 609798 w 1219596"/>
                <a:gd name="connsiteY1" fmla="*/ 0 h 1219596"/>
                <a:gd name="connsiteX2" fmla="*/ 1219596 w 1219596"/>
                <a:gd name="connsiteY2" fmla="*/ 609798 h 1219596"/>
                <a:gd name="connsiteX3" fmla="*/ 609798 w 1219596"/>
                <a:gd name="connsiteY3" fmla="*/ 1219596 h 1219596"/>
                <a:gd name="connsiteX4" fmla="*/ 0 w 1219596"/>
                <a:gd name="connsiteY4" fmla="*/ 609798 h 121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96" h="1219596">
                  <a:moveTo>
                    <a:pt x="0" y="609798"/>
                  </a:moveTo>
                  <a:cubicBezTo>
                    <a:pt x="0" y="273016"/>
                    <a:pt x="273016" y="0"/>
                    <a:pt x="609798" y="0"/>
                  </a:cubicBezTo>
                  <a:cubicBezTo>
                    <a:pt x="946580" y="0"/>
                    <a:pt x="1219596" y="273016"/>
                    <a:pt x="1219596" y="609798"/>
                  </a:cubicBezTo>
                  <a:cubicBezTo>
                    <a:pt x="1219596" y="946580"/>
                    <a:pt x="946580" y="1219596"/>
                    <a:pt x="609798" y="1219596"/>
                  </a:cubicBezTo>
                  <a:cubicBezTo>
                    <a:pt x="273016" y="1219596"/>
                    <a:pt x="0" y="946580"/>
                    <a:pt x="0" y="60979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727682"/>
                <a:satOff val="-41964"/>
                <a:lumOff val="4314"/>
                <a:alphaOff val="0"/>
              </a:schemeClr>
            </a:fillRef>
            <a:effectRef idx="2">
              <a:schemeClr val="accent2">
                <a:hueOff val="-727682"/>
                <a:satOff val="-41964"/>
                <a:lumOff val="4314"/>
                <a:alphaOff val="0"/>
              </a:schemeClr>
            </a:effectRef>
            <a:fontRef idx="minor">
              <a:schemeClr val="lt1"/>
            </a:fontRef>
          </p:style>
          <p:txBody>
            <a:bodyPr spcFirstLastPara="0" vert="horz" wrap="square" lIns="192576" tIns="192576" rIns="192576" bIns="192576" numCol="1" spcCol="1270" anchor="ctr" anchorCtr="0">
              <a:noAutofit/>
            </a:bodyPr>
            <a:lstStyle/>
            <a:p>
              <a:pPr algn="ctr" defTabSz="488950">
                <a:lnSpc>
                  <a:spcPct val="90000"/>
                </a:lnSpc>
                <a:spcBef>
                  <a:spcPct val="0"/>
                </a:spcBef>
                <a:spcAft>
                  <a:spcPct val="35000"/>
                </a:spcAft>
              </a:pPr>
              <a:r>
                <a:rPr lang="fr-FR" sz="1400" dirty="0" err="1"/>
                <a:t>Developmental</a:t>
              </a:r>
              <a:r>
                <a:rPr lang="fr-FR" sz="1400" dirty="0"/>
                <a:t> </a:t>
              </a:r>
              <a:r>
                <a:rPr lang="fr-FR" sz="1400" dirty="0" err="1"/>
                <a:t>psychology</a:t>
              </a:r>
              <a:endParaRPr lang="fr-FR" sz="1400" dirty="0"/>
            </a:p>
            <a:p>
              <a:pPr lvl="0" algn="ctr" defTabSz="488950">
                <a:lnSpc>
                  <a:spcPct val="90000"/>
                </a:lnSpc>
                <a:spcBef>
                  <a:spcPct val="0"/>
                </a:spcBef>
                <a:spcAft>
                  <a:spcPct val="35000"/>
                </a:spcAft>
              </a:pPr>
              <a:endParaRPr lang="en-GB" sz="1400" kern="1200" dirty="0">
                <a:latin typeface="Helvetica Light" panose="020B0403020202020204" pitchFamily="34" charset="0"/>
              </a:endParaRPr>
            </a:p>
          </p:txBody>
        </p:sp>
        <p:sp>
          <p:nvSpPr>
            <p:cNvPr id="20" name="Freeform 19"/>
            <p:cNvSpPr/>
            <p:nvPr/>
          </p:nvSpPr>
          <p:spPr>
            <a:xfrm>
              <a:off x="3822303" y="5637157"/>
              <a:ext cx="1219596" cy="1219596"/>
            </a:xfrm>
            <a:custGeom>
              <a:avLst/>
              <a:gdLst>
                <a:gd name="connsiteX0" fmla="*/ 0 w 1219596"/>
                <a:gd name="connsiteY0" fmla="*/ 609798 h 1219596"/>
                <a:gd name="connsiteX1" fmla="*/ 609798 w 1219596"/>
                <a:gd name="connsiteY1" fmla="*/ 0 h 1219596"/>
                <a:gd name="connsiteX2" fmla="*/ 1219596 w 1219596"/>
                <a:gd name="connsiteY2" fmla="*/ 609798 h 1219596"/>
                <a:gd name="connsiteX3" fmla="*/ 609798 w 1219596"/>
                <a:gd name="connsiteY3" fmla="*/ 1219596 h 1219596"/>
                <a:gd name="connsiteX4" fmla="*/ 0 w 1219596"/>
                <a:gd name="connsiteY4" fmla="*/ 609798 h 121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96" h="1219596">
                  <a:moveTo>
                    <a:pt x="0" y="609798"/>
                  </a:moveTo>
                  <a:cubicBezTo>
                    <a:pt x="0" y="273016"/>
                    <a:pt x="273016" y="0"/>
                    <a:pt x="609798" y="0"/>
                  </a:cubicBezTo>
                  <a:cubicBezTo>
                    <a:pt x="946580" y="0"/>
                    <a:pt x="1219596" y="273016"/>
                    <a:pt x="1219596" y="609798"/>
                  </a:cubicBezTo>
                  <a:cubicBezTo>
                    <a:pt x="1219596" y="946580"/>
                    <a:pt x="946580" y="1219596"/>
                    <a:pt x="609798" y="1219596"/>
                  </a:cubicBezTo>
                  <a:cubicBezTo>
                    <a:pt x="273016" y="1219596"/>
                    <a:pt x="0" y="946580"/>
                    <a:pt x="0" y="60979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970242"/>
                <a:satOff val="-55952"/>
                <a:lumOff val="5752"/>
                <a:alphaOff val="0"/>
              </a:schemeClr>
            </a:fillRef>
            <a:effectRef idx="2">
              <a:schemeClr val="accent2">
                <a:hueOff val="-970242"/>
                <a:satOff val="-55952"/>
                <a:lumOff val="5752"/>
                <a:alphaOff val="0"/>
              </a:schemeClr>
            </a:effectRef>
            <a:fontRef idx="minor">
              <a:schemeClr val="lt1"/>
            </a:fontRef>
          </p:style>
          <p:txBody>
            <a:bodyPr spcFirstLastPara="0" vert="horz" wrap="square" lIns="192576" tIns="192576" rIns="192576" bIns="192576" numCol="1" spcCol="1270" anchor="ctr" anchorCtr="0">
              <a:noAutofit/>
            </a:bodyPr>
            <a:lstStyle/>
            <a:p>
              <a:pPr algn="ctr" defTabSz="488950">
                <a:lnSpc>
                  <a:spcPct val="90000"/>
                </a:lnSpc>
                <a:spcBef>
                  <a:spcPct val="0"/>
                </a:spcBef>
                <a:spcAft>
                  <a:spcPct val="35000"/>
                </a:spcAft>
              </a:pPr>
              <a:r>
                <a:rPr lang="fr-FR" sz="1400" dirty="0" err="1"/>
                <a:t>Educational</a:t>
              </a:r>
              <a:r>
                <a:rPr lang="fr-FR" sz="1400" dirty="0"/>
                <a:t> </a:t>
              </a:r>
              <a:r>
                <a:rPr lang="fr-FR" sz="1400" dirty="0" err="1"/>
                <a:t>psychology</a:t>
              </a:r>
              <a:endParaRPr lang="fr-FR" sz="1400" dirty="0"/>
            </a:p>
            <a:p>
              <a:pPr lvl="0" algn="ctr" defTabSz="488950">
                <a:lnSpc>
                  <a:spcPct val="90000"/>
                </a:lnSpc>
                <a:spcBef>
                  <a:spcPct val="0"/>
                </a:spcBef>
                <a:spcAft>
                  <a:spcPct val="35000"/>
                </a:spcAft>
              </a:pPr>
              <a:endParaRPr lang="en-GB" sz="1400" kern="1200" dirty="0">
                <a:latin typeface="Helvetica Light" panose="020B0403020202020204" pitchFamily="34" charset="0"/>
              </a:endParaRPr>
            </a:p>
          </p:txBody>
        </p:sp>
        <p:sp>
          <p:nvSpPr>
            <p:cNvPr id="21" name="Freeform 20"/>
            <p:cNvSpPr/>
            <p:nvPr/>
          </p:nvSpPr>
          <p:spPr>
            <a:xfrm>
              <a:off x="2627894" y="4139415"/>
              <a:ext cx="1219596" cy="1219596"/>
            </a:xfrm>
            <a:custGeom>
              <a:avLst/>
              <a:gdLst>
                <a:gd name="connsiteX0" fmla="*/ 0 w 1219596"/>
                <a:gd name="connsiteY0" fmla="*/ 609798 h 1219596"/>
                <a:gd name="connsiteX1" fmla="*/ 609798 w 1219596"/>
                <a:gd name="connsiteY1" fmla="*/ 0 h 1219596"/>
                <a:gd name="connsiteX2" fmla="*/ 1219596 w 1219596"/>
                <a:gd name="connsiteY2" fmla="*/ 609798 h 1219596"/>
                <a:gd name="connsiteX3" fmla="*/ 609798 w 1219596"/>
                <a:gd name="connsiteY3" fmla="*/ 1219596 h 1219596"/>
                <a:gd name="connsiteX4" fmla="*/ 0 w 1219596"/>
                <a:gd name="connsiteY4" fmla="*/ 609798 h 121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96" h="1219596">
                  <a:moveTo>
                    <a:pt x="0" y="609798"/>
                  </a:moveTo>
                  <a:cubicBezTo>
                    <a:pt x="0" y="273016"/>
                    <a:pt x="273016" y="0"/>
                    <a:pt x="609798" y="0"/>
                  </a:cubicBezTo>
                  <a:cubicBezTo>
                    <a:pt x="946580" y="0"/>
                    <a:pt x="1219596" y="273016"/>
                    <a:pt x="1219596" y="609798"/>
                  </a:cubicBezTo>
                  <a:cubicBezTo>
                    <a:pt x="1219596" y="946580"/>
                    <a:pt x="946580" y="1219596"/>
                    <a:pt x="609798" y="1219596"/>
                  </a:cubicBezTo>
                  <a:cubicBezTo>
                    <a:pt x="273016" y="1219596"/>
                    <a:pt x="0" y="946580"/>
                    <a:pt x="0" y="60979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1212803"/>
                <a:satOff val="-69940"/>
                <a:lumOff val="7190"/>
                <a:alphaOff val="0"/>
              </a:schemeClr>
            </a:fillRef>
            <a:effectRef idx="2">
              <a:schemeClr val="accent2">
                <a:hueOff val="-1212803"/>
                <a:satOff val="-69940"/>
                <a:lumOff val="7190"/>
                <a:alphaOff val="0"/>
              </a:schemeClr>
            </a:effectRef>
            <a:fontRef idx="minor">
              <a:schemeClr val="lt1"/>
            </a:fontRef>
          </p:style>
          <p:txBody>
            <a:bodyPr spcFirstLastPara="0" vert="horz" wrap="square" lIns="192576" tIns="192576" rIns="192576" bIns="192576" numCol="1" spcCol="1270" anchor="ctr" anchorCtr="0">
              <a:noAutofit/>
            </a:bodyPr>
            <a:lstStyle/>
            <a:p>
              <a:pPr algn="ctr" defTabSz="488950">
                <a:lnSpc>
                  <a:spcPct val="90000"/>
                </a:lnSpc>
                <a:spcBef>
                  <a:spcPct val="0"/>
                </a:spcBef>
                <a:spcAft>
                  <a:spcPct val="35000"/>
                </a:spcAft>
              </a:pPr>
              <a:r>
                <a:rPr lang="fr-FR" sz="1400" dirty="0" err="1"/>
                <a:t>Forensic</a:t>
              </a:r>
              <a:r>
                <a:rPr lang="fr-FR" sz="1400" dirty="0"/>
                <a:t> </a:t>
              </a:r>
              <a:r>
                <a:rPr lang="fr-FR" sz="1400" dirty="0" err="1"/>
                <a:t>psychology</a:t>
              </a:r>
              <a:endParaRPr lang="fr-FR" sz="1400" dirty="0"/>
            </a:p>
            <a:p>
              <a:pPr lvl="0" algn="ctr" defTabSz="488950">
                <a:lnSpc>
                  <a:spcPct val="90000"/>
                </a:lnSpc>
                <a:spcBef>
                  <a:spcPct val="0"/>
                </a:spcBef>
                <a:spcAft>
                  <a:spcPct val="35000"/>
                </a:spcAft>
              </a:pPr>
              <a:endParaRPr lang="en-GB" sz="1400" kern="1200" dirty="0">
                <a:latin typeface="Helvetica Light" panose="020B0403020202020204" pitchFamily="34" charset="0"/>
              </a:endParaRPr>
            </a:p>
          </p:txBody>
        </p:sp>
        <p:sp>
          <p:nvSpPr>
            <p:cNvPr id="22" name="Freeform 21"/>
            <p:cNvSpPr/>
            <p:nvPr/>
          </p:nvSpPr>
          <p:spPr>
            <a:xfrm>
              <a:off x="3054174" y="2271762"/>
              <a:ext cx="1219596" cy="1219596"/>
            </a:xfrm>
            <a:custGeom>
              <a:avLst/>
              <a:gdLst>
                <a:gd name="connsiteX0" fmla="*/ 0 w 1219596"/>
                <a:gd name="connsiteY0" fmla="*/ 609798 h 1219596"/>
                <a:gd name="connsiteX1" fmla="*/ 609798 w 1219596"/>
                <a:gd name="connsiteY1" fmla="*/ 0 h 1219596"/>
                <a:gd name="connsiteX2" fmla="*/ 1219596 w 1219596"/>
                <a:gd name="connsiteY2" fmla="*/ 609798 h 1219596"/>
                <a:gd name="connsiteX3" fmla="*/ 609798 w 1219596"/>
                <a:gd name="connsiteY3" fmla="*/ 1219596 h 1219596"/>
                <a:gd name="connsiteX4" fmla="*/ 0 w 1219596"/>
                <a:gd name="connsiteY4" fmla="*/ 609798 h 121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96" h="1219596">
                  <a:moveTo>
                    <a:pt x="0" y="609798"/>
                  </a:moveTo>
                  <a:cubicBezTo>
                    <a:pt x="0" y="273016"/>
                    <a:pt x="273016" y="0"/>
                    <a:pt x="609798" y="0"/>
                  </a:cubicBezTo>
                  <a:cubicBezTo>
                    <a:pt x="946580" y="0"/>
                    <a:pt x="1219596" y="273016"/>
                    <a:pt x="1219596" y="609798"/>
                  </a:cubicBezTo>
                  <a:cubicBezTo>
                    <a:pt x="1219596" y="946580"/>
                    <a:pt x="946580" y="1219596"/>
                    <a:pt x="609798" y="1219596"/>
                  </a:cubicBezTo>
                  <a:cubicBezTo>
                    <a:pt x="273016" y="1219596"/>
                    <a:pt x="0" y="946580"/>
                    <a:pt x="0" y="60979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1455363"/>
                <a:satOff val="-83928"/>
                <a:lumOff val="8628"/>
                <a:alphaOff val="0"/>
              </a:schemeClr>
            </a:fillRef>
            <a:effectRef idx="2">
              <a:schemeClr val="accent2">
                <a:hueOff val="-1455363"/>
                <a:satOff val="-83928"/>
                <a:lumOff val="8628"/>
                <a:alphaOff val="0"/>
              </a:schemeClr>
            </a:effectRef>
            <a:fontRef idx="minor">
              <a:schemeClr val="lt1"/>
            </a:fontRef>
          </p:style>
          <p:txBody>
            <a:bodyPr spcFirstLastPara="0" vert="horz" wrap="square" lIns="192576" tIns="192576" rIns="192576" bIns="192576" numCol="1" spcCol="1270" anchor="ctr" anchorCtr="0">
              <a:noAutofit/>
            </a:bodyPr>
            <a:lstStyle/>
            <a:p>
              <a:pPr algn="ctr" defTabSz="488950">
                <a:lnSpc>
                  <a:spcPct val="90000"/>
                </a:lnSpc>
                <a:spcBef>
                  <a:spcPct val="0"/>
                </a:spcBef>
                <a:spcAft>
                  <a:spcPct val="35000"/>
                </a:spcAft>
              </a:pPr>
              <a:r>
                <a:rPr lang="fr-FR" sz="1400" dirty="0"/>
                <a:t>Social </a:t>
              </a:r>
              <a:r>
                <a:rPr lang="fr-FR" sz="1400" dirty="0" err="1"/>
                <a:t>psychology</a:t>
              </a:r>
              <a:endParaRPr lang="fr-FR" sz="1400" dirty="0"/>
            </a:p>
            <a:p>
              <a:pPr lvl="0" algn="ctr" defTabSz="488950">
                <a:lnSpc>
                  <a:spcPct val="90000"/>
                </a:lnSpc>
                <a:spcBef>
                  <a:spcPct val="0"/>
                </a:spcBef>
                <a:spcAft>
                  <a:spcPct val="35000"/>
                </a:spcAft>
              </a:pPr>
              <a:endParaRPr lang="en-GB" sz="1400" kern="1200" dirty="0">
                <a:latin typeface="Helvetica Light" panose="020B0403020202020204" pitchFamily="34" charset="0"/>
              </a:endParaRPr>
            </a:p>
          </p:txBody>
        </p:sp>
      </p:grpSp>
      <p:sp>
        <p:nvSpPr>
          <p:cNvPr id="6" name="TextBox 5"/>
          <p:cNvSpPr txBox="1"/>
          <p:nvPr/>
        </p:nvSpPr>
        <p:spPr>
          <a:xfrm>
            <a:off x="9769997" y="6539167"/>
            <a:ext cx="2939970" cy="369332"/>
          </a:xfrm>
          <a:prstGeom prst="rect">
            <a:avLst/>
          </a:prstGeom>
          <a:noFill/>
        </p:spPr>
        <p:txBody>
          <a:bodyPr wrap="square" rtlCol="0">
            <a:spAutoFit/>
          </a:bodyPr>
          <a:lstStyle/>
          <a:p>
            <a:r>
              <a:rPr lang="en-GB" i="1" dirty="0"/>
              <a:t>*Correct as of July 2018</a:t>
            </a:r>
          </a:p>
        </p:txBody>
      </p:sp>
    </p:spTree>
    <p:extLst>
      <p:ext uri="{BB962C8B-B14F-4D97-AF65-F5344CB8AC3E}">
        <p14:creationId xmlns:p14="http://schemas.microsoft.com/office/powerpoint/2010/main" val="16198962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5000"/>
                                        <p:tgtEl>
                                          <p:spTgt spid="7"/>
                                        </p:tgtEl>
                                      </p:cBhvr>
                                    </p:animEffect>
                                  </p:childTnLst>
                                </p:cTn>
                              </p:par>
                            </p:childTnLst>
                          </p:cTn>
                        </p:par>
                        <p:par>
                          <p:cTn id="8" fill="hold">
                            <p:stCondLst>
                              <p:cond delay="5000"/>
                            </p:stCondLst>
                            <p:childTnLst>
                              <p:par>
                                <p:cTn id="9" presetID="14"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32BD3BD-8030-BF42-BEBA-43E0473871BA}"/>
              </a:ext>
            </a:extLst>
          </p:cNvPr>
          <p:cNvSpPr/>
          <p:nvPr/>
        </p:nvSpPr>
        <p:spPr>
          <a:xfrm>
            <a:off x="7143310" y="1018902"/>
            <a:ext cx="4809204" cy="4524315"/>
          </a:xfrm>
          <a:prstGeom prst="rect">
            <a:avLst/>
          </a:prstGeom>
          <a:solidFill>
            <a:schemeClr val="bg1"/>
          </a:solidFill>
          <a:ln>
            <a:solidFill>
              <a:srgbClr val="7030A0"/>
            </a:solidFill>
          </a:ln>
        </p:spPr>
        <p:txBody>
          <a:bodyPr wrap="square" lIns="91440" tIns="45720" rIns="91440" bIns="45720">
            <a:spAutoFit/>
          </a:bodyPr>
          <a:lstStyle/>
          <a:p>
            <a:r>
              <a:rPr lang="en-US" sz="2400" dirty="0">
                <a:ln w="22225">
                  <a:noFill/>
                  <a:prstDash val="solid"/>
                </a:ln>
              </a:rPr>
              <a:t>These are just a few of the modules offered by Universities. </a:t>
            </a:r>
          </a:p>
          <a:p>
            <a:endParaRPr lang="en-US" sz="2400" dirty="0">
              <a:ln w="22225">
                <a:noFill/>
                <a:prstDash val="solid"/>
              </a:ln>
            </a:endParaRPr>
          </a:p>
          <a:p>
            <a:r>
              <a:rPr lang="en-US" sz="2400" dirty="0">
                <a:ln w="22225">
                  <a:noFill/>
                  <a:prstDash val="solid"/>
                </a:ln>
              </a:rPr>
              <a:t>It is important that you check which modules are being offered at universities before you apply to study there. </a:t>
            </a:r>
          </a:p>
          <a:p>
            <a:endParaRPr lang="en-US" sz="2400" dirty="0">
              <a:ln w="22225">
                <a:noFill/>
                <a:prstDash val="solid"/>
              </a:ln>
            </a:endParaRPr>
          </a:p>
          <a:p>
            <a:r>
              <a:rPr lang="en-US" sz="2400" dirty="0">
                <a:ln w="22225">
                  <a:noFill/>
                  <a:prstDash val="solid"/>
                </a:ln>
              </a:rPr>
              <a:t>Make sure the university offers modules which spark interest and may be linked to your future career aspirations. </a:t>
            </a:r>
            <a:endParaRPr lang="en-US" sz="4000" dirty="0">
              <a:ln w="22225">
                <a:noFill/>
                <a:prstDash val="solid"/>
              </a:ln>
              <a:solidFill>
                <a:schemeClr val="bg1"/>
              </a:solidFill>
              <a:latin typeface="Helvetica Light" panose="020B0403020202020204" pitchFamily="34" charset="0"/>
            </a:endParaRPr>
          </a:p>
        </p:txBody>
      </p:sp>
      <p:pic>
        <p:nvPicPr>
          <p:cNvPr id="2" name="Picture 1"/>
          <p:cNvPicPr>
            <a:picLocks noChangeAspect="1"/>
          </p:cNvPicPr>
          <p:nvPr/>
        </p:nvPicPr>
        <p:blipFill>
          <a:blip r:embed="rId2"/>
          <a:stretch>
            <a:fillRect/>
          </a:stretch>
        </p:blipFill>
        <p:spPr>
          <a:xfrm>
            <a:off x="247104" y="901337"/>
            <a:ext cx="6737169" cy="4491446"/>
          </a:xfrm>
          <a:prstGeom prst="rect">
            <a:avLst/>
          </a:prstGeom>
        </p:spPr>
      </p:pic>
    </p:spTree>
    <p:extLst>
      <p:ext uri="{BB962C8B-B14F-4D97-AF65-F5344CB8AC3E}">
        <p14:creationId xmlns:p14="http://schemas.microsoft.com/office/powerpoint/2010/main" val="357708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oup of people sitting at a table in front of a crowd&#13;&#10;&#13;&#10;Description automatically generated"/>
          <p:cNvPicPr>
            <a:picLocks noChangeAspect="1"/>
          </p:cNvPicPr>
          <p:nvPr/>
        </p:nvPicPr>
        <p:blipFill rotWithShape="1">
          <a:blip r:embed="rId2"/>
          <a:srcRect b="10000"/>
          <a:stretch/>
        </p:blipFill>
        <p:spPr>
          <a:xfrm>
            <a:off x="0" y="-91856"/>
            <a:ext cx="12192000" cy="6857990"/>
          </a:xfrm>
          <a:prstGeom prst="rect">
            <a:avLst/>
          </a:prstGeom>
        </p:spPr>
      </p:pic>
      <p:sp>
        <p:nvSpPr>
          <p:cNvPr id="10"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p:cNvSpPr>
            <a:spLocks noGrp="1"/>
          </p:cNvSpPr>
          <p:nvPr>
            <p:ph type="title"/>
          </p:nvPr>
        </p:nvSpPr>
        <p:spPr>
          <a:xfrm>
            <a:off x="709448" y="1913950"/>
            <a:ext cx="4204137" cy="1342754"/>
          </a:xfrm>
        </p:spPr>
        <p:txBody>
          <a:bodyPr>
            <a:normAutofit/>
          </a:bodyPr>
          <a:lstStyle/>
          <a:p>
            <a:pPr algn="ctr"/>
            <a:r>
              <a:rPr lang="en-GB" sz="3600" dirty="0"/>
              <a:t>Key statistics</a:t>
            </a:r>
          </a:p>
        </p:txBody>
      </p:sp>
      <p:cxnSp>
        <p:nvCxnSpPr>
          <p:cNvPr id="12" name="Straight Connector 11">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899453" y="3520861"/>
            <a:ext cx="5117719" cy="2985951"/>
          </a:xfrm>
        </p:spPr>
        <p:txBody>
          <a:bodyPr anchor="ctr">
            <a:normAutofit fontScale="62500" lnSpcReduction="20000"/>
          </a:bodyPr>
          <a:lstStyle/>
          <a:p>
            <a:pPr marL="0" indent="0">
              <a:buNone/>
            </a:pPr>
            <a:r>
              <a:rPr lang="en-GB" sz="3200" dirty="0"/>
              <a:t>Over 75,000 students studied Psychology at  university in 2014/15:</a:t>
            </a:r>
          </a:p>
          <a:p>
            <a:pPr marL="0" indent="0">
              <a:buNone/>
            </a:pPr>
            <a:endParaRPr lang="en-GB" sz="3200" dirty="0"/>
          </a:p>
          <a:p>
            <a:r>
              <a:rPr lang="en-GB" sz="3200" dirty="0"/>
              <a:t>92% UK</a:t>
            </a:r>
          </a:p>
          <a:p>
            <a:r>
              <a:rPr lang="en-GB" sz="3200" dirty="0"/>
              <a:t>8% international</a:t>
            </a:r>
          </a:p>
          <a:p>
            <a:r>
              <a:rPr lang="en-GB" sz="3200" dirty="0"/>
              <a:t>73% full-time</a:t>
            </a:r>
          </a:p>
          <a:p>
            <a:r>
              <a:rPr lang="en-GB" sz="3200" dirty="0"/>
              <a:t>27% part-time</a:t>
            </a:r>
          </a:p>
          <a:p>
            <a:pPr marL="0" indent="0">
              <a:buNone/>
            </a:pPr>
            <a:endParaRPr lang="en-GB" sz="3200" dirty="0"/>
          </a:p>
          <a:p>
            <a:pPr marL="0" indent="0">
              <a:buNone/>
            </a:pPr>
            <a:r>
              <a:rPr lang="en-GB" sz="3200" dirty="0"/>
              <a:t>- UCAS statistics</a:t>
            </a:r>
          </a:p>
          <a:p>
            <a:endParaRPr lang="en-GB" sz="1300" dirty="0"/>
          </a:p>
        </p:txBody>
      </p:sp>
    </p:spTree>
    <p:extLst>
      <p:ext uri="{BB962C8B-B14F-4D97-AF65-F5344CB8AC3E}">
        <p14:creationId xmlns:p14="http://schemas.microsoft.com/office/powerpoint/2010/main" val="86282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6" name="Rectangle 21">
            <a:extLst>
              <a:ext uri="{FF2B5EF4-FFF2-40B4-BE49-F238E27FC236}">
                <a16:creationId xmlns:a16="http://schemas.microsoft.com/office/drawing/2014/main" id="{1E214AA7-F028-4A0D-8698-61AEC754D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59834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59933" y="995318"/>
            <a:ext cx="9872134" cy="1193968"/>
          </a:xfrm>
          <a:solidFill>
            <a:srgbClr val="FFFFFF"/>
          </a:solidFill>
          <a:ln w="38100">
            <a:solidFill>
              <a:srgbClr val="7F7F7F"/>
            </a:solidFill>
            <a:miter lim="800000"/>
          </a:ln>
        </p:spPr>
        <p:txBody>
          <a:bodyPr>
            <a:normAutofit/>
          </a:bodyPr>
          <a:lstStyle/>
          <a:p>
            <a:pPr algn="ctr"/>
            <a:r>
              <a:rPr lang="en-GB" sz="3600" dirty="0">
                <a:solidFill>
                  <a:srgbClr val="3F3F3F"/>
                </a:solidFill>
              </a:rPr>
              <a:t>Course options</a:t>
            </a:r>
          </a:p>
        </p:txBody>
      </p:sp>
      <p:sp>
        <p:nvSpPr>
          <p:cNvPr id="3" name="Content Placeholder 2"/>
          <p:cNvSpPr>
            <a:spLocks noGrp="1"/>
          </p:cNvSpPr>
          <p:nvPr>
            <p:ph sz="half" idx="1"/>
          </p:nvPr>
        </p:nvSpPr>
        <p:spPr>
          <a:xfrm>
            <a:off x="324467" y="2297305"/>
            <a:ext cx="5820864" cy="2959777"/>
          </a:xfrm>
        </p:spPr>
        <p:txBody>
          <a:bodyPr anchor="t">
            <a:noAutofit/>
          </a:bodyPr>
          <a:lstStyle/>
          <a:p>
            <a:r>
              <a:rPr lang="en-GB" sz="2500" dirty="0"/>
              <a:t>Single, joint, and multiple subject combinations are offered at different universities</a:t>
            </a:r>
          </a:p>
          <a:p>
            <a:r>
              <a:rPr lang="en-GB" sz="2500" dirty="0"/>
              <a:t>The most common qualification is a Bachelors degree in science (BSc (Hons)). Alternatively, your degree may be BA (Hons). </a:t>
            </a:r>
          </a:p>
          <a:p>
            <a:endParaRPr lang="en-GB" sz="2500" dirty="0"/>
          </a:p>
          <a:p>
            <a:r>
              <a:rPr lang="en-GB" sz="2500" dirty="0"/>
              <a:t>Foundation Certificates and Master’s degrees are also qualifications in psychology. </a:t>
            </a:r>
          </a:p>
        </p:txBody>
      </p:sp>
      <p:cxnSp>
        <p:nvCxnSpPr>
          <p:cNvPr id="27" name="Straight Connector 23">
            <a:extLst>
              <a:ext uri="{FF2B5EF4-FFF2-40B4-BE49-F238E27FC236}">
                <a16:creationId xmlns:a16="http://schemas.microsoft.com/office/drawing/2014/main" id="{D6206FDC-2777-4D7F-AF9C-73413DA664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2888250"/>
            <a:ext cx="0" cy="2769135"/>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sz="half" idx="2"/>
          </p:nvPr>
        </p:nvSpPr>
        <p:spPr>
          <a:xfrm>
            <a:off x="6417730" y="2297305"/>
            <a:ext cx="5346501" cy="3550723"/>
          </a:xfrm>
        </p:spPr>
        <p:txBody>
          <a:bodyPr anchor="t">
            <a:normAutofit/>
          </a:bodyPr>
          <a:lstStyle/>
          <a:p>
            <a:r>
              <a:rPr lang="en-GB" sz="2500" dirty="0"/>
              <a:t>Courses on offer may be full-time or part-time; they may offer distance learning and some may have offer a placement (sandwich courses)</a:t>
            </a:r>
          </a:p>
          <a:p>
            <a:pPr marL="0" indent="0">
              <a:buNone/>
            </a:pPr>
            <a:endParaRPr lang="en-GB" sz="2500" dirty="0"/>
          </a:p>
          <a:p>
            <a:r>
              <a:rPr lang="en-GB" sz="2500" dirty="0"/>
              <a:t>Degree courses in Psychology are for 3 or 4 years (dependent on whether the course offers a placement year)</a:t>
            </a:r>
          </a:p>
          <a:p>
            <a:pPr marL="0" indent="0">
              <a:buNone/>
            </a:pPr>
            <a:endParaRPr lang="en-GB" sz="2000" dirty="0"/>
          </a:p>
        </p:txBody>
      </p:sp>
    </p:spTree>
    <p:extLst>
      <p:ext uri="{BB962C8B-B14F-4D97-AF65-F5344CB8AC3E}">
        <p14:creationId xmlns:p14="http://schemas.microsoft.com/office/powerpoint/2010/main" val="176533399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1412488"/>
            <a:ext cx="2899189" cy="4363844"/>
          </a:xfrm>
        </p:spPr>
        <p:txBody>
          <a:bodyPr anchor="t">
            <a:normAutofit/>
          </a:bodyPr>
          <a:lstStyle/>
          <a:p>
            <a:r>
              <a:rPr lang="en-GB" sz="3700">
                <a:solidFill>
                  <a:srgbClr val="FFFFFF"/>
                </a:solidFill>
              </a:rPr>
              <a:t>Subject combinations</a:t>
            </a:r>
            <a:br>
              <a:rPr lang="en-GB" sz="3700">
                <a:solidFill>
                  <a:srgbClr val="FFFFFF"/>
                </a:solidFill>
              </a:rPr>
            </a:br>
            <a:endParaRPr lang="en-GB" sz="3700">
              <a:solidFill>
                <a:srgbClr val="FFFFFF"/>
              </a:solidFill>
            </a:endParaRPr>
          </a:p>
        </p:txBody>
      </p:sp>
      <p:sp>
        <p:nvSpPr>
          <p:cNvPr id="3" name="Content Placeholder 2"/>
          <p:cNvSpPr>
            <a:spLocks noGrp="1"/>
          </p:cNvSpPr>
          <p:nvPr>
            <p:ph sz="half" idx="1"/>
          </p:nvPr>
        </p:nvSpPr>
        <p:spPr>
          <a:xfrm>
            <a:off x="4380855" y="1412489"/>
            <a:ext cx="3427283" cy="4363844"/>
          </a:xfrm>
        </p:spPr>
        <p:txBody>
          <a:bodyPr>
            <a:normAutofit/>
          </a:bodyPr>
          <a:lstStyle/>
          <a:p>
            <a:pPr marL="0" indent="0">
              <a:buNone/>
            </a:pPr>
            <a:r>
              <a:rPr lang="en-GB" sz="1700" dirty="0"/>
              <a:t>Psychology is offered in combination with a very wide range of subjects, including:</a:t>
            </a:r>
          </a:p>
          <a:p>
            <a:r>
              <a:rPr lang="en-GB" sz="1700" dirty="0"/>
              <a:t>Criminology, criminal investigation, forensic science</a:t>
            </a:r>
          </a:p>
          <a:p>
            <a:r>
              <a:rPr lang="en-GB" sz="1700" dirty="0"/>
              <a:t>Sociology, social anthropology, social care, philosophy</a:t>
            </a:r>
          </a:p>
          <a:p>
            <a:r>
              <a:rPr lang="en-GB" sz="1700" dirty="0"/>
              <a:t>Biology, zoology, animal behaviour, environmental science</a:t>
            </a:r>
          </a:p>
          <a:p>
            <a:r>
              <a:rPr lang="en-GB" sz="1700" dirty="0"/>
              <a:t>Education, childhood studies, child development, counselling</a:t>
            </a:r>
          </a:p>
          <a:p>
            <a:r>
              <a:rPr lang="en-GB" sz="1700" dirty="0"/>
              <a:t>Accounting, finance, HR management, advertising, business, economics, entrepreneurship, marketing</a:t>
            </a:r>
          </a:p>
          <a:p>
            <a:endParaRPr lang="en-GB" sz="1700" dirty="0"/>
          </a:p>
        </p:txBody>
      </p:sp>
      <p:cxnSp>
        <p:nvCxnSpPr>
          <p:cNvPr id="28" name="Straight Connector 27">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sz="half" idx="2"/>
          </p:nvPr>
        </p:nvSpPr>
        <p:spPr>
          <a:xfrm>
            <a:off x="8451604" y="1412489"/>
            <a:ext cx="3197701" cy="4363844"/>
          </a:xfrm>
        </p:spPr>
        <p:txBody>
          <a:bodyPr>
            <a:normAutofit/>
          </a:bodyPr>
          <a:lstStyle/>
          <a:p>
            <a:r>
              <a:rPr lang="en-GB" sz="1600"/>
              <a:t>Archaeology, architectural design, art and design history, Celtic studies</a:t>
            </a:r>
          </a:p>
          <a:p>
            <a:r>
              <a:rPr lang="en-GB" sz="1600"/>
              <a:t>Computer science, computing, digital media and information, film and media studies</a:t>
            </a:r>
          </a:p>
          <a:p>
            <a:r>
              <a:rPr lang="en-GB" sz="1600"/>
              <a:t>English, creative writing, journalism, publishing, drama and theatre studies, dance, music</a:t>
            </a:r>
          </a:p>
          <a:p>
            <a:r>
              <a:rPr lang="en-GB" sz="1600"/>
              <a:t>Philosophy, politics, law, international relations</a:t>
            </a:r>
          </a:p>
          <a:p>
            <a:r>
              <a:rPr lang="en-GB" sz="1600"/>
              <a:t>Social history, European studies, tourism, geography, religious studies</a:t>
            </a:r>
          </a:p>
          <a:p>
            <a:r>
              <a:rPr lang="en-GB" sz="1600"/>
              <a:t>Mathematics, sport/sports studies</a:t>
            </a:r>
          </a:p>
          <a:p>
            <a:endParaRPr lang="en-GB" sz="1600"/>
          </a:p>
        </p:txBody>
      </p:sp>
    </p:spTree>
    <p:extLst>
      <p:ext uri="{BB962C8B-B14F-4D97-AF65-F5344CB8AC3E}">
        <p14:creationId xmlns:p14="http://schemas.microsoft.com/office/powerpoint/2010/main" val="317290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a:solidFill>
                  <a:srgbClr val="FFFFFF"/>
                </a:solidFill>
              </a:rPr>
              <a:t>Why study Psychology?</a:t>
            </a:r>
            <a:br>
              <a:rPr lang="en-GB">
                <a:solidFill>
                  <a:srgbClr val="FFFFFF"/>
                </a:solidFill>
              </a:rPr>
            </a:br>
            <a:endParaRPr lang="en-GB">
              <a:solidFill>
                <a:srgbClr val="FFFFFF"/>
              </a:solidFill>
            </a:endParaRPr>
          </a:p>
        </p:txBody>
      </p:sp>
      <p:graphicFrame>
        <p:nvGraphicFramePr>
          <p:cNvPr id="12" name="Content Placeholder 2">
            <a:extLst>
              <a:ext uri="{FF2B5EF4-FFF2-40B4-BE49-F238E27FC236}">
                <a16:creationId xmlns:a16="http://schemas.microsoft.com/office/drawing/2014/main" id="{60BCE0D4-8A0F-40D9-A292-F7BDF8B8ABB2}"/>
              </a:ext>
            </a:extLst>
          </p:cNvPr>
          <p:cNvGraphicFramePr>
            <a:graphicFrameLocks noGrp="1"/>
          </p:cNvGraphicFramePr>
          <p:nvPr>
            <p:ph idx="1"/>
            <p:extLst>
              <p:ext uri="{D42A27DB-BD31-4B8C-83A1-F6EECF244321}">
                <p14:modId xmlns:p14="http://schemas.microsoft.com/office/powerpoint/2010/main" val="1644364422"/>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8909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GB" dirty="0"/>
              <a:t>Competition for places on degree courses</a:t>
            </a:r>
          </a:p>
        </p:txBody>
      </p:sp>
      <p:graphicFrame>
        <p:nvGraphicFramePr>
          <p:cNvPr id="5" name="Content Placeholder 2">
            <a:extLst>
              <a:ext uri="{FF2B5EF4-FFF2-40B4-BE49-F238E27FC236}">
                <a16:creationId xmlns:a16="http://schemas.microsoft.com/office/drawing/2014/main" id="{1F52B2E1-1179-4106-A638-E2A0481DB11D}"/>
              </a:ext>
            </a:extLst>
          </p:cNvPr>
          <p:cNvGraphicFramePr>
            <a:graphicFrameLocks noGrp="1"/>
          </p:cNvGraphicFramePr>
          <p:nvPr>
            <p:ph idx="1"/>
            <p:extLst>
              <p:ext uri="{D42A27DB-BD31-4B8C-83A1-F6EECF244321}">
                <p14:modId xmlns:p14="http://schemas.microsoft.com/office/powerpoint/2010/main" val="8630090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8907592"/>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0F27AAA-BDAB-0B49-AEFA-38D3C525602B}"/>
              </a:ext>
            </a:extLst>
          </p:cNvPr>
          <p:cNvSpPr/>
          <p:nvPr/>
        </p:nvSpPr>
        <p:spPr>
          <a:xfrm>
            <a:off x="6960358" y="1166841"/>
            <a:ext cx="4809772" cy="4400393"/>
          </a:xfrm>
          <a:prstGeom prst="ellipse">
            <a:avLst/>
          </a:prstGeom>
          <a:solidFill>
            <a:srgbClr val="A690C4"/>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52362777-5B88-5B4F-9F75-7D96938AA0EE}"/>
              </a:ext>
            </a:extLst>
          </p:cNvPr>
          <p:cNvSpPr txBox="1"/>
          <p:nvPr/>
        </p:nvSpPr>
        <p:spPr>
          <a:xfrm>
            <a:off x="7887244" y="1989221"/>
            <a:ext cx="3037430" cy="2677656"/>
          </a:xfrm>
          <a:prstGeom prst="rect">
            <a:avLst/>
          </a:prstGeom>
          <a:solidFill>
            <a:srgbClr val="A690C4"/>
          </a:solidFill>
          <a:ln>
            <a:solidFill>
              <a:schemeClr val="bg1"/>
            </a:solidFill>
          </a:ln>
        </p:spPr>
        <p:txBody>
          <a:bodyPr wrap="square" rtlCol="0">
            <a:spAutoFit/>
          </a:bodyPr>
          <a:lstStyle/>
          <a:p>
            <a:r>
              <a:rPr lang="en-US" sz="4000" b="1">
                <a:solidFill>
                  <a:schemeClr val="bg1"/>
                </a:solidFill>
                <a:latin typeface="Helvetica Light" panose="020B0403020202020204" pitchFamily="34" charset="0"/>
              </a:rPr>
              <a:t>TASK:</a:t>
            </a:r>
          </a:p>
          <a:p>
            <a:r>
              <a:rPr lang="en-US" sz="3200">
                <a:solidFill>
                  <a:schemeClr val="bg1"/>
                </a:solidFill>
                <a:latin typeface="Helvetica Light" panose="020B0403020202020204" pitchFamily="34" charset="0"/>
              </a:rPr>
              <a:t>List down as many jobs as you can that Psychology could support</a:t>
            </a:r>
            <a:endParaRPr lang="en-US" sz="3200" dirty="0">
              <a:solidFill>
                <a:schemeClr val="bg1"/>
              </a:solidFill>
              <a:latin typeface="Helvetica Light" panose="020B0403020202020204" pitchFamily="34" charset="0"/>
            </a:endParaRPr>
          </a:p>
        </p:txBody>
      </p:sp>
      <p:pic>
        <p:nvPicPr>
          <p:cNvPr id="3" name="Picture 2"/>
          <p:cNvPicPr>
            <a:picLocks noChangeAspect="1"/>
          </p:cNvPicPr>
          <p:nvPr/>
        </p:nvPicPr>
        <p:blipFill rotWithShape="1">
          <a:blip r:embed="rId2"/>
          <a:srcRect l="30040"/>
          <a:stretch/>
        </p:blipFill>
        <p:spPr>
          <a:xfrm>
            <a:off x="650440" y="1111073"/>
            <a:ext cx="5421496" cy="3874685"/>
          </a:xfrm>
          <a:prstGeom prst="rect">
            <a:avLst/>
          </a:prstGeom>
        </p:spPr>
      </p:pic>
    </p:spTree>
    <p:extLst>
      <p:ext uri="{BB962C8B-B14F-4D97-AF65-F5344CB8AC3E}">
        <p14:creationId xmlns:p14="http://schemas.microsoft.com/office/powerpoint/2010/main" val="1830965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a:spLocks noGrp="1"/>
          </p:cNvSpPr>
          <p:nvPr>
            <p:ph type="title"/>
          </p:nvPr>
        </p:nvSpPr>
        <p:spPr>
          <a:xfrm>
            <a:off x="838200" y="1412488"/>
            <a:ext cx="2899189" cy="4363844"/>
          </a:xfrm>
        </p:spPr>
        <p:txBody>
          <a:bodyPr anchor="t">
            <a:normAutofit/>
          </a:bodyPr>
          <a:lstStyle/>
          <a:p>
            <a:r>
              <a:rPr lang="en-GB" sz="4000">
                <a:solidFill>
                  <a:srgbClr val="FFFFFF"/>
                </a:solidFill>
              </a:rPr>
              <a:t>What careers could a degree in psychology lead you to?</a:t>
            </a:r>
          </a:p>
        </p:txBody>
      </p:sp>
      <p:sp>
        <p:nvSpPr>
          <p:cNvPr id="5" name="Content Placeholder 4">
            <a:extLst>
              <a:ext uri="{FF2B5EF4-FFF2-40B4-BE49-F238E27FC236}">
                <a16:creationId xmlns:a16="http://schemas.microsoft.com/office/drawing/2014/main" id="{1D639334-4AEB-4B98-A22B-345186807FD9}"/>
              </a:ext>
            </a:extLst>
          </p:cNvPr>
          <p:cNvSpPr>
            <a:spLocks noGrp="1"/>
          </p:cNvSpPr>
          <p:nvPr>
            <p:ph sz="half" idx="1"/>
          </p:nvPr>
        </p:nvSpPr>
        <p:spPr>
          <a:xfrm>
            <a:off x="4382363" y="1135625"/>
            <a:ext cx="3427274" cy="5206181"/>
          </a:xfrm>
        </p:spPr>
        <p:txBody>
          <a:bodyPr>
            <a:normAutofit/>
          </a:bodyPr>
          <a:lstStyle/>
          <a:p>
            <a:r>
              <a:rPr lang="en-GB" sz="1600" dirty="0"/>
              <a:t>Clinical psychologist</a:t>
            </a:r>
          </a:p>
          <a:p>
            <a:r>
              <a:rPr lang="en-GB" sz="1600" dirty="0"/>
              <a:t>Counselling psychologist</a:t>
            </a:r>
          </a:p>
          <a:p>
            <a:r>
              <a:rPr lang="en-GB" sz="1600" dirty="0"/>
              <a:t>Educational psychologist</a:t>
            </a:r>
          </a:p>
          <a:p>
            <a:r>
              <a:rPr lang="en-GB" sz="1600" dirty="0"/>
              <a:t>Forensic psychologist</a:t>
            </a:r>
          </a:p>
          <a:p>
            <a:r>
              <a:rPr lang="en-GB" sz="1600" dirty="0"/>
              <a:t>Further education teacher</a:t>
            </a:r>
          </a:p>
          <a:p>
            <a:r>
              <a:rPr lang="en-GB" sz="1600" dirty="0"/>
              <a:t>Health psychologist</a:t>
            </a:r>
          </a:p>
          <a:p>
            <a:r>
              <a:rPr lang="en-GB" sz="1600" dirty="0"/>
              <a:t>High intensity therapist</a:t>
            </a:r>
          </a:p>
          <a:p>
            <a:r>
              <a:rPr lang="en-GB" sz="1600" dirty="0"/>
              <a:t>Occupational psychologist</a:t>
            </a:r>
          </a:p>
          <a:p>
            <a:r>
              <a:rPr lang="en-GB" sz="1600" dirty="0"/>
              <a:t>Primary care graduate mental health worker</a:t>
            </a:r>
          </a:p>
          <a:p>
            <a:r>
              <a:rPr lang="en-GB" sz="1600" dirty="0"/>
              <a:t>Psychological wellbeing practitioner</a:t>
            </a:r>
          </a:p>
          <a:p>
            <a:r>
              <a:rPr lang="en-GB" sz="1600" dirty="0"/>
              <a:t>Sport and exercise psychologist</a:t>
            </a:r>
          </a:p>
          <a:p>
            <a:endParaRPr lang="en-GB" sz="1600" dirty="0"/>
          </a:p>
          <a:p>
            <a:endParaRPr lang="en-GB" sz="1600" dirty="0">
              <a:latin typeface="Helvetica Light" panose="020B0403020202020204" pitchFamily="34" charset="0"/>
            </a:endParaRPr>
          </a:p>
        </p:txBody>
      </p:sp>
      <p:cxnSp>
        <p:nvCxnSpPr>
          <p:cNvPr id="13" name="Straight Connector 12">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Content Placeholder 1"/>
          <p:cNvSpPr>
            <a:spLocks noGrp="1"/>
          </p:cNvSpPr>
          <p:nvPr>
            <p:ph sz="half" idx="2"/>
          </p:nvPr>
        </p:nvSpPr>
        <p:spPr>
          <a:xfrm>
            <a:off x="8451604" y="1412489"/>
            <a:ext cx="3197701" cy="4363844"/>
          </a:xfrm>
        </p:spPr>
        <p:txBody>
          <a:bodyPr>
            <a:normAutofit/>
          </a:bodyPr>
          <a:lstStyle/>
          <a:p>
            <a:r>
              <a:rPr lang="en-GB" sz="2000"/>
              <a:t>Advice worker</a:t>
            </a:r>
          </a:p>
          <a:p>
            <a:r>
              <a:rPr lang="en-GB" sz="2000"/>
              <a:t>Careers adviser</a:t>
            </a:r>
          </a:p>
          <a:p>
            <a:r>
              <a:rPr lang="en-GB" sz="2000"/>
              <a:t>Counsellor</a:t>
            </a:r>
          </a:p>
          <a:p>
            <a:r>
              <a:rPr lang="en-GB" sz="2000"/>
              <a:t>Detective</a:t>
            </a:r>
          </a:p>
          <a:p>
            <a:r>
              <a:rPr lang="en-GB" sz="2000"/>
              <a:t>Human resources officer</a:t>
            </a:r>
          </a:p>
          <a:p>
            <a:r>
              <a:rPr lang="en-GB" sz="2000"/>
              <a:t>Market researcher</a:t>
            </a:r>
          </a:p>
          <a:p>
            <a:r>
              <a:rPr lang="en-GB" sz="2000"/>
              <a:t>Play therapist</a:t>
            </a:r>
          </a:p>
          <a:p>
            <a:r>
              <a:rPr lang="en-GB" sz="2000"/>
              <a:t>Psychotherapist</a:t>
            </a:r>
          </a:p>
          <a:p>
            <a:r>
              <a:rPr lang="en-GB" sz="2000"/>
              <a:t>Mental health nurse</a:t>
            </a:r>
          </a:p>
          <a:p>
            <a:endParaRPr lang="en-GB" sz="2000"/>
          </a:p>
        </p:txBody>
      </p:sp>
    </p:spTree>
    <p:extLst>
      <p:ext uri="{BB962C8B-B14F-4D97-AF65-F5344CB8AC3E}">
        <p14:creationId xmlns:p14="http://schemas.microsoft.com/office/powerpoint/2010/main" val="941993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alphaModFix/>
            <a:extLst/>
          </a:blip>
          <a:srcRect l="2810" r="21203" b="1"/>
          <a:stretch/>
        </p:blipFill>
        <p:spPr>
          <a:xfrm>
            <a:off x="5797543" y="10"/>
            <a:ext cx="6394152" cy="6857990"/>
          </a:xfrm>
          <a:prstGeom prst="rect">
            <a:avLst/>
          </a:prstGeom>
        </p:spPr>
      </p:pic>
      <p:pic>
        <p:nvPicPr>
          <p:cNvPr id="20" name="Picture 15">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p:cNvSpPr>
            <a:spLocks noGrp="1"/>
          </p:cNvSpPr>
          <p:nvPr>
            <p:ph type="title"/>
          </p:nvPr>
        </p:nvSpPr>
        <p:spPr>
          <a:xfrm>
            <a:off x="804998" y="798445"/>
            <a:ext cx="4803636" cy="1311664"/>
          </a:xfrm>
        </p:spPr>
        <p:txBody>
          <a:bodyPr>
            <a:normAutofit/>
          </a:bodyPr>
          <a:lstStyle/>
          <a:p>
            <a:r>
              <a:rPr lang="en-GB">
                <a:solidFill>
                  <a:srgbClr val="000000"/>
                </a:solidFill>
              </a:rPr>
              <a:t>Success after university</a:t>
            </a:r>
          </a:p>
        </p:txBody>
      </p:sp>
      <p:sp>
        <p:nvSpPr>
          <p:cNvPr id="3" name="Content Placeholder 2"/>
          <p:cNvSpPr>
            <a:spLocks noGrp="1"/>
          </p:cNvSpPr>
          <p:nvPr>
            <p:ph idx="1"/>
          </p:nvPr>
        </p:nvSpPr>
        <p:spPr>
          <a:xfrm>
            <a:off x="804997" y="2272143"/>
            <a:ext cx="5489786" cy="4473214"/>
          </a:xfrm>
        </p:spPr>
        <p:txBody>
          <a:bodyPr anchor="ctr">
            <a:normAutofit fontScale="92500" lnSpcReduction="10000"/>
          </a:bodyPr>
          <a:lstStyle/>
          <a:p>
            <a:r>
              <a:rPr lang="en-GB" sz="2500" dirty="0">
                <a:solidFill>
                  <a:srgbClr val="000000"/>
                </a:solidFill>
              </a:rPr>
              <a:t>72% of graduates went directly into employment.</a:t>
            </a:r>
          </a:p>
          <a:p>
            <a:pPr marL="0" indent="0">
              <a:buNone/>
            </a:pPr>
            <a:endParaRPr lang="en-GB" sz="2500" dirty="0">
              <a:solidFill>
                <a:srgbClr val="000000"/>
              </a:solidFill>
            </a:endParaRPr>
          </a:p>
          <a:p>
            <a:pPr marL="0" indent="0">
              <a:buNone/>
            </a:pPr>
            <a:r>
              <a:rPr lang="en-GB" sz="2500" dirty="0">
                <a:solidFill>
                  <a:srgbClr val="000000"/>
                </a:solidFill>
              </a:rPr>
              <a:t>The most common career options for graduates in psychology were:</a:t>
            </a:r>
          </a:p>
          <a:p>
            <a:r>
              <a:rPr lang="en-GB" sz="2500" dirty="0">
                <a:solidFill>
                  <a:srgbClr val="000000"/>
                </a:solidFill>
              </a:rPr>
              <a:t>Human health and social work</a:t>
            </a:r>
          </a:p>
          <a:p>
            <a:r>
              <a:rPr lang="en-GB" sz="2500" dirty="0">
                <a:solidFill>
                  <a:srgbClr val="000000"/>
                </a:solidFill>
              </a:rPr>
              <a:t>Education</a:t>
            </a:r>
          </a:p>
          <a:p>
            <a:r>
              <a:rPr lang="en-GB" sz="2500" dirty="0">
                <a:solidFill>
                  <a:srgbClr val="000000"/>
                </a:solidFill>
              </a:rPr>
              <a:t>Retail/administrative and support</a:t>
            </a:r>
          </a:p>
          <a:p>
            <a:r>
              <a:rPr lang="en-GB" sz="2500" dirty="0">
                <a:solidFill>
                  <a:srgbClr val="000000"/>
                </a:solidFill>
              </a:rPr>
              <a:t>Legal, social, and welfare professions</a:t>
            </a:r>
          </a:p>
          <a:p>
            <a:r>
              <a:rPr lang="en-GB" sz="2500" dirty="0">
                <a:solidFill>
                  <a:srgbClr val="000000"/>
                </a:solidFill>
              </a:rPr>
              <a:t>Business, HR, and finance</a:t>
            </a:r>
          </a:p>
          <a:p>
            <a:r>
              <a:rPr lang="en-GB" sz="2500" dirty="0">
                <a:solidFill>
                  <a:srgbClr val="000000"/>
                </a:solidFill>
              </a:rPr>
              <a:t>Marketing, PR, and sales</a:t>
            </a:r>
          </a:p>
          <a:p>
            <a:endParaRPr lang="en-GB" sz="1700" dirty="0">
              <a:solidFill>
                <a:srgbClr val="000000"/>
              </a:solidFill>
            </a:endParaRPr>
          </a:p>
        </p:txBody>
      </p:sp>
    </p:spTree>
    <p:extLst>
      <p:ext uri="{BB962C8B-B14F-4D97-AF65-F5344CB8AC3E}">
        <p14:creationId xmlns:p14="http://schemas.microsoft.com/office/powerpoint/2010/main" val="7040181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1"/>
          <p:cNvSpPr>
            <a:spLocks noGrp="1"/>
          </p:cNvSpPr>
          <p:nvPr>
            <p:ph type="title"/>
          </p:nvPr>
        </p:nvSpPr>
        <p:spPr>
          <a:xfrm>
            <a:off x="1514292" y="513612"/>
            <a:ext cx="9894133" cy="1031216"/>
          </a:xfrm>
        </p:spPr>
        <p:txBody>
          <a:bodyPr anchor="b">
            <a:normAutofit/>
          </a:bodyPr>
          <a:lstStyle/>
          <a:p>
            <a:r>
              <a:rPr lang="en-GB"/>
              <a:t>Who studies Psychology at University?</a:t>
            </a:r>
            <a:endParaRPr lang="en-GB" dirty="0"/>
          </a:p>
        </p:txBody>
      </p:sp>
      <p:pic>
        <p:nvPicPr>
          <p:cNvPr id="2" name="Picture 1" descr="A screenshot of a computer screen&#13;&#10;&#13;&#10;Description automatically generated"/>
          <p:cNvPicPr>
            <a:picLocks noChangeAspect="1"/>
          </p:cNvPicPr>
          <p:nvPr/>
        </p:nvPicPr>
        <p:blipFill rotWithShape="1">
          <a:blip r:embed="rId2"/>
          <a:srcRect l="35800" t="49178" r="46970" b="18257"/>
          <a:stretch/>
        </p:blipFill>
        <p:spPr>
          <a:xfrm>
            <a:off x="1788654" y="2589086"/>
            <a:ext cx="4520659" cy="2755478"/>
          </a:xfrm>
          <a:prstGeom prst="rect">
            <a:avLst/>
          </a:prstGeom>
        </p:spPr>
      </p:pic>
      <p:sp>
        <p:nvSpPr>
          <p:cNvPr id="13" name="Freeform: Shape 12">
            <a:extLst>
              <a:ext uri="{FF2B5EF4-FFF2-40B4-BE49-F238E27FC236}">
                <a16:creationId xmlns:a16="http://schemas.microsoft.com/office/drawing/2014/main" id="{C607803A-4E99-444E-94F7-8785CDDF5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80154" y="1884045"/>
            <a:ext cx="3275668" cy="2853308"/>
          </a:xfrm>
          <a:custGeom>
            <a:avLst/>
            <a:gdLst>
              <a:gd name="connsiteX0" fmla="*/ 3275668 w 3275668"/>
              <a:gd name="connsiteY0" fmla="*/ 2853308 h 2853308"/>
              <a:gd name="connsiteX1" fmla="*/ 655 w 3275668"/>
              <a:gd name="connsiteY1" fmla="*/ 2853308 h 2853308"/>
              <a:gd name="connsiteX2" fmla="*/ 0 w 3275668"/>
              <a:gd name="connsiteY2" fmla="*/ 2467565 h 2853308"/>
              <a:gd name="connsiteX3" fmla="*/ 2869894 w 3275668"/>
              <a:gd name="connsiteY3" fmla="*/ 2468888 h 2853308"/>
              <a:gd name="connsiteX4" fmla="*/ 2869894 w 3275668"/>
              <a:gd name="connsiteY4" fmla="*/ 0 h 2853308"/>
              <a:gd name="connsiteX5" fmla="*/ 3275668 w 3275668"/>
              <a:gd name="connsiteY5" fmla="*/ 0 h 2853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5668" h="2853308">
                <a:moveTo>
                  <a:pt x="3275668" y="2853308"/>
                </a:moveTo>
                <a:lnTo>
                  <a:pt x="655" y="2853308"/>
                </a:lnTo>
                <a:cubicBezTo>
                  <a:pt x="-655" y="2720171"/>
                  <a:pt x="1310" y="2600702"/>
                  <a:pt x="0" y="2467565"/>
                </a:cubicBezTo>
                <a:lnTo>
                  <a:pt x="2869894" y="2468888"/>
                </a:lnTo>
                <a:lnTo>
                  <a:pt x="2869894" y="0"/>
                </a:lnTo>
                <a:lnTo>
                  <a:pt x="3275668" y="0"/>
                </a:lnTo>
                <a:close/>
              </a:path>
            </a:pathLst>
          </a:custGeom>
          <a:solidFill>
            <a:srgbClr val="4C4C4C"/>
          </a:solidFill>
          <a:ln w="0">
            <a:noFill/>
            <a:prstDash val="solid"/>
            <a:round/>
            <a:headEnd/>
            <a:tailEnd/>
          </a:ln>
        </p:spPr>
      </p:sp>
      <p:sp>
        <p:nvSpPr>
          <p:cNvPr id="17" name="Freeform: Shape 14">
            <a:extLst>
              <a:ext uri="{FF2B5EF4-FFF2-40B4-BE49-F238E27FC236}">
                <a16:creationId xmlns:a16="http://schemas.microsoft.com/office/drawing/2014/main" id="{2989BE6A-C309-418E-8ADD-1616A9805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55822" y="3222529"/>
            <a:ext cx="3242952" cy="2828156"/>
          </a:xfrm>
          <a:custGeom>
            <a:avLst/>
            <a:gdLst>
              <a:gd name="connsiteX0" fmla="*/ 2837178 w 3242952"/>
              <a:gd name="connsiteY0" fmla="*/ 0 h 2828156"/>
              <a:gd name="connsiteX1" fmla="*/ 3242952 w 3242952"/>
              <a:gd name="connsiteY1" fmla="*/ 0 h 2828156"/>
              <a:gd name="connsiteX2" fmla="*/ 3242952 w 3242952"/>
              <a:gd name="connsiteY2" fmla="*/ 2828156 h 2828156"/>
              <a:gd name="connsiteX3" fmla="*/ 0 w 3242952"/>
              <a:gd name="connsiteY3" fmla="*/ 2828156 h 2828156"/>
              <a:gd name="connsiteX4" fmla="*/ 0 w 3242952"/>
              <a:gd name="connsiteY4" fmla="*/ 2442859 h 2828156"/>
              <a:gd name="connsiteX5" fmla="*/ 2837178 w 3242952"/>
              <a:gd name="connsiteY5" fmla="*/ 2443295 h 2828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2952" h="2828156">
                <a:moveTo>
                  <a:pt x="2837178" y="0"/>
                </a:moveTo>
                <a:lnTo>
                  <a:pt x="3242952" y="0"/>
                </a:lnTo>
                <a:lnTo>
                  <a:pt x="3242952" y="2828156"/>
                </a:lnTo>
                <a:lnTo>
                  <a:pt x="0" y="2828156"/>
                </a:lnTo>
                <a:lnTo>
                  <a:pt x="0" y="2442859"/>
                </a:lnTo>
                <a:lnTo>
                  <a:pt x="2837178" y="2443295"/>
                </a:lnTo>
                <a:close/>
              </a:path>
            </a:pathLst>
          </a:custGeom>
          <a:solidFill>
            <a:srgbClr val="4C4C4C"/>
          </a:solidFill>
          <a:ln w="0">
            <a:noFill/>
            <a:prstDash val="solid"/>
            <a:round/>
            <a:headEnd/>
            <a:tailEnd/>
          </a:ln>
        </p:spPr>
        <p:txBody>
          <a:bodyPr wrap="square">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7781373" y="2279151"/>
            <a:ext cx="3627063" cy="3387145"/>
          </a:xfrm>
        </p:spPr>
        <p:txBody>
          <a:bodyPr anchor="ctr">
            <a:noAutofit/>
          </a:bodyPr>
          <a:lstStyle/>
          <a:p>
            <a:pPr marL="0" indent="0">
              <a:buNone/>
            </a:pPr>
            <a:r>
              <a:rPr lang="en-GB" sz="2500" dirty="0"/>
              <a:t>A high proportion of Psychology students are female. </a:t>
            </a:r>
          </a:p>
          <a:p>
            <a:pPr marL="0" indent="0">
              <a:buNone/>
            </a:pPr>
            <a:r>
              <a:rPr lang="en-GB" sz="2500" dirty="0"/>
              <a:t>The average amount of teaching hours per week is 10 hours. This includes time in both seminars and lectures. </a:t>
            </a:r>
          </a:p>
          <a:p>
            <a:pPr marL="0" indent="0">
              <a:buNone/>
            </a:pPr>
            <a:endParaRPr lang="en-GB" sz="2500" dirty="0"/>
          </a:p>
          <a:p>
            <a:pPr marL="0" indent="0">
              <a:buNone/>
            </a:pPr>
            <a:r>
              <a:rPr lang="en-GB" sz="2500" dirty="0"/>
              <a:t>*statistics taken from ‘</a:t>
            </a:r>
            <a:r>
              <a:rPr lang="en-GB" sz="2500" dirty="0" err="1"/>
              <a:t>Whichuniversity</a:t>
            </a:r>
            <a:r>
              <a:rPr lang="en-GB" sz="2500" dirty="0"/>
              <a:t>’</a:t>
            </a:r>
          </a:p>
        </p:txBody>
      </p:sp>
    </p:spTree>
    <p:extLst>
      <p:ext uri="{BB962C8B-B14F-4D97-AF65-F5344CB8AC3E}">
        <p14:creationId xmlns:p14="http://schemas.microsoft.com/office/powerpoint/2010/main" val="1823818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1"/>
          <p:cNvSpPr txBox="1">
            <a:spLocks/>
          </p:cNvSpPr>
          <p:nvPr/>
        </p:nvSpPr>
        <p:spPr>
          <a:xfrm>
            <a:off x="648929" y="629266"/>
            <a:ext cx="3651467" cy="16766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t>What will I be doing?</a:t>
            </a:r>
          </a:p>
        </p:txBody>
      </p:sp>
      <p:sp>
        <p:nvSpPr>
          <p:cNvPr id="13" name="Content Placeholder 12">
            <a:extLst>
              <a:ext uri="{FF2B5EF4-FFF2-40B4-BE49-F238E27FC236}">
                <a16:creationId xmlns:a16="http://schemas.microsoft.com/office/drawing/2014/main" id="{FC2622A7-8CEC-4052-9BAD-8EB490045EEC}"/>
              </a:ext>
            </a:extLst>
          </p:cNvPr>
          <p:cNvSpPr>
            <a:spLocks noGrp="1"/>
          </p:cNvSpPr>
          <p:nvPr>
            <p:ph idx="1"/>
          </p:nvPr>
        </p:nvSpPr>
        <p:spPr>
          <a:xfrm>
            <a:off x="733728" y="1828804"/>
            <a:ext cx="5362272" cy="3785419"/>
          </a:xfrm>
        </p:spPr>
        <p:txBody>
          <a:bodyPr vert="horz" lIns="91440" tIns="45720" rIns="91440" bIns="45720" rtlCol="0">
            <a:noAutofit/>
          </a:bodyPr>
          <a:lstStyle/>
          <a:p>
            <a:pPr marL="0" indent="0">
              <a:buNone/>
            </a:pPr>
            <a:endParaRPr lang="en-US" sz="2500" dirty="0"/>
          </a:p>
          <a:p>
            <a:pPr marL="0" indent="0">
              <a:buNone/>
            </a:pPr>
            <a:endParaRPr lang="en-US" sz="2500" dirty="0"/>
          </a:p>
          <a:p>
            <a:pPr marL="0" indent="0">
              <a:buNone/>
            </a:pPr>
            <a:r>
              <a:rPr lang="en-US" sz="2500" dirty="0"/>
              <a:t>You will learn how to conduct psychological research. This provides you with the opportunity to grasp what is involved in different research methods and allow you to determine the strengths and weaknesses of each technique. </a:t>
            </a:r>
          </a:p>
        </p:txBody>
      </p:sp>
      <p:pic>
        <p:nvPicPr>
          <p:cNvPr id="3" name="Picture 2"/>
          <p:cNvPicPr>
            <a:picLocks noChangeAspect="1"/>
          </p:cNvPicPr>
          <p:nvPr/>
        </p:nvPicPr>
        <p:blipFill rotWithShape="1">
          <a:blip r:embed="rId2"/>
          <a:srcRect t="1037" r="-2" b="-2"/>
          <a:stretch/>
        </p:blipFill>
        <p:spPr>
          <a:xfrm>
            <a:off x="6701906" y="10"/>
            <a:ext cx="5490094" cy="4984945"/>
          </a:xfrm>
          <a:prstGeom prst="rect">
            <a:avLst/>
          </a:prstGeom>
          <a:effectLst/>
        </p:spPr>
      </p:pic>
    </p:spTree>
    <p:extLst>
      <p:ext uri="{BB962C8B-B14F-4D97-AF65-F5344CB8AC3E}">
        <p14:creationId xmlns:p14="http://schemas.microsoft.com/office/powerpoint/2010/main" val="2882288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1"/>
          <p:cNvSpPr txBox="1">
            <a:spLocks/>
          </p:cNvSpPr>
          <p:nvPr/>
        </p:nvSpPr>
        <p:spPr>
          <a:xfrm>
            <a:off x="648929" y="629266"/>
            <a:ext cx="3651467" cy="16766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t>What will I be doing?</a:t>
            </a:r>
          </a:p>
        </p:txBody>
      </p:sp>
      <p:sp>
        <p:nvSpPr>
          <p:cNvPr id="13" name="Content Placeholder 12">
            <a:extLst>
              <a:ext uri="{FF2B5EF4-FFF2-40B4-BE49-F238E27FC236}">
                <a16:creationId xmlns:a16="http://schemas.microsoft.com/office/drawing/2014/main" id="{FC2622A7-8CEC-4052-9BAD-8EB490045EEC}"/>
              </a:ext>
            </a:extLst>
          </p:cNvPr>
          <p:cNvSpPr>
            <a:spLocks noGrp="1"/>
          </p:cNvSpPr>
          <p:nvPr>
            <p:ph idx="1"/>
          </p:nvPr>
        </p:nvSpPr>
        <p:spPr>
          <a:xfrm>
            <a:off x="648929" y="2168016"/>
            <a:ext cx="5490094" cy="3785419"/>
          </a:xfrm>
        </p:spPr>
        <p:txBody>
          <a:bodyPr vert="horz" lIns="91440" tIns="45720" rIns="91440" bIns="45720" rtlCol="0">
            <a:noAutofit/>
          </a:bodyPr>
          <a:lstStyle/>
          <a:p>
            <a:pPr marL="0" indent="0">
              <a:buNone/>
            </a:pPr>
            <a:endParaRPr lang="en-US" sz="2500" dirty="0"/>
          </a:p>
          <a:p>
            <a:pPr marL="0" indent="0">
              <a:buNone/>
            </a:pPr>
            <a:r>
              <a:rPr lang="en-US" sz="2500" dirty="0"/>
              <a:t>You will learn key pieces of research in Psychology, and </a:t>
            </a:r>
            <a:r>
              <a:rPr lang="en-US" sz="2500" dirty="0" err="1"/>
              <a:t>analyse</a:t>
            </a:r>
            <a:r>
              <a:rPr lang="en-US" sz="2500" dirty="0"/>
              <a:t> how theories and concepts have changed and developed over time. </a:t>
            </a:r>
          </a:p>
          <a:p>
            <a:pPr marL="0" indent="0">
              <a:buNone/>
            </a:pPr>
            <a:endParaRPr lang="en-US" sz="2500" dirty="0"/>
          </a:p>
          <a:p>
            <a:pPr marL="0" indent="0">
              <a:buNone/>
            </a:pPr>
            <a:r>
              <a:rPr lang="en-US" sz="2500" dirty="0"/>
              <a:t>You will also learn about how psychology is used in the real word through the study of applied psychology. </a:t>
            </a:r>
          </a:p>
        </p:txBody>
      </p:sp>
      <p:pic>
        <p:nvPicPr>
          <p:cNvPr id="3" name="Picture 2"/>
          <p:cNvPicPr>
            <a:picLocks noChangeAspect="1"/>
          </p:cNvPicPr>
          <p:nvPr/>
        </p:nvPicPr>
        <p:blipFill rotWithShape="1">
          <a:blip r:embed="rId2"/>
          <a:srcRect t="1037" r="-2" b="-2"/>
          <a:stretch/>
        </p:blipFill>
        <p:spPr>
          <a:xfrm>
            <a:off x="6701906" y="10"/>
            <a:ext cx="5490094" cy="4984945"/>
          </a:xfrm>
          <a:prstGeom prst="rect">
            <a:avLst/>
          </a:prstGeom>
          <a:effectLst/>
        </p:spPr>
      </p:pic>
    </p:spTree>
    <p:extLst>
      <p:ext uri="{BB962C8B-B14F-4D97-AF65-F5344CB8AC3E}">
        <p14:creationId xmlns:p14="http://schemas.microsoft.com/office/powerpoint/2010/main" val="20815018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p:cNvSpPr>
            <a:spLocks noGrp="1"/>
          </p:cNvSpPr>
          <p:nvPr>
            <p:ph type="title"/>
          </p:nvPr>
        </p:nvSpPr>
        <p:spPr>
          <a:xfrm>
            <a:off x="6090574" y="165838"/>
            <a:ext cx="4977976" cy="1454051"/>
          </a:xfrm>
        </p:spPr>
        <p:txBody>
          <a:bodyPr>
            <a:normAutofit/>
          </a:bodyPr>
          <a:lstStyle/>
          <a:p>
            <a:r>
              <a:rPr lang="en-GB" dirty="0">
                <a:solidFill>
                  <a:srgbClr val="000000"/>
                </a:solidFill>
              </a:rPr>
              <a:t>How can I prepare?</a:t>
            </a:r>
          </a:p>
        </p:txBody>
      </p:sp>
      <p:sp>
        <p:nvSpPr>
          <p:cNvPr id="16"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close up of a piece of paper&#13;&#10;&#13;&#10;Description automatically generated"/>
          <p:cNvPicPr>
            <a:picLocks noChangeAspect="1"/>
          </p:cNvPicPr>
          <p:nvPr/>
        </p:nvPicPr>
        <p:blipFill rotWithShape="1">
          <a:blip r:embed="rId3">
            <a:alphaModFix/>
            <a:extLst/>
          </a:blip>
          <a:srcRect l="21839" r="6504" b="-1"/>
          <a:stretch/>
        </p:blipFill>
        <p:spPr>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27FFB07A-FD9B-4869-B876-53275A06E374}"/>
              </a:ext>
            </a:extLst>
          </p:cNvPr>
          <p:cNvSpPr>
            <a:spLocks noGrp="1"/>
          </p:cNvSpPr>
          <p:nvPr>
            <p:ph idx="1"/>
          </p:nvPr>
        </p:nvSpPr>
        <p:spPr>
          <a:xfrm>
            <a:off x="6090574" y="1948070"/>
            <a:ext cx="4977578" cy="4598504"/>
          </a:xfrm>
        </p:spPr>
        <p:txBody>
          <a:bodyPr anchor="ctr">
            <a:normAutofit fontScale="77500" lnSpcReduction="20000"/>
          </a:bodyPr>
          <a:lstStyle/>
          <a:p>
            <a:pPr marL="0" indent="0">
              <a:buNone/>
            </a:pPr>
            <a:r>
              <a:rPr lang="en-GB" sz="2500" dirty="0">
                <a:solidFill>
                  <a:srgbClr val="000000"/>
                </a:solidFill>
              </a:rPr>
              <a:t>Develop your psychological knowledge by accessing the following websites:</a:t>
            </a:r>
          </a:p>
          <a:p>
            <a:r>
              <a:rPr lang="en-GB" sz="2500" dirty="0">
                <a:solidFill>
                  <a:srgbClr val="000000"/>
                </a:solidFill>
                <a:hlinkClick r:id="rId4"/>
              </a:rPr>
              <a:t>British Psychological Society</a:t>
            </a:r>
            <a:endParaRPr lang="en-GB" sz="2500" dirty="0">
              <a:solidFill>
                <a:srgbClr val="000000"/>
              </a:solidFill>
            </a:endParaRPr>
          </a:p>
          <a:p>
            <a:r>
              <a:rPr lang="en-GB" sz="2500" dirty="0">
                <a:solidFill>
                  <a:srgbClr val="000000"/>
                </a:solidFill>
                <a:hlinkClick r:id="rId5"/>
              </a:rPr>
              <a:t>Association of Educational Psychologists</a:t>
            </a:r>
            <a:endParaRPr lang="en-GB" sz="2500" dirty="0">
              <a:solidFill>
                <a:srgbClr val="000000"/>
              </a:solidFill>
            </a:endParaRPr>
          </a:p>
          <a:p>
            <a:r>
              <a:rPr lang="en-GB" sz="2500" dirty="0">
                <a:solidFill>
                  <a:srgbClr val="000000"/>
                </a:solidFill>
                <a:hlinkClick r:id="rId6"/>
              </a:rPr>
              <a:t>Experimental Psychology Society</a:t>
            </a:r>
            <a:endParaRPr lang="en-GB" sz="2500" dirty="0">
              <a:solidFill>
                <a:srgbClr val="000000"/>
              </a:solidFill>
            </a:endParaRPr>
          </a:p>
          <a:p>
            <a:r>
              <a:rPr lang="en-GB" sz="2500" dirty="0">
                <a:solidFill>
                  <a:srgbClr val="000000"/>
                </a:solidFill>
                <a:hlinkClick r:id="rId7"/>
              </a:rPr>
              <a:t>British Association for Counselling &amp; Psychotherapy</a:t>
            </a:r>
            <a:endParaRPr lang="en-GB" sz="2500" dirty="0">
              <a:solidFill>
                <a:srgbClr val="000000"/>
              </a:solidFill>
            </a:endParaRPr>
          </a:p>
          <a:p>
            <a:r>
              <a:rPr lang="en-GB" sz="2500" dirty="0">
                <a:solidFill>
                  <a:srgbClr val="000000"/>
                </a:solidFill>
                <a:hlinkClick r:id="rId8"/>
              </a:rPr>
              <a:t>UK Council for Psychotherapy</a:t>
            </a:r>
            <a:endParaRPr lang="en-GB" sz="2500" dirty="0">
              <a:solidFill>
                <a:srgbClr val="000000"/>
              </a:solidFill>
            </a:endParaRPr>
          </a:p>
          <a:p>
            <a:pPr>
              <a:buFont typeface="Arial" panose="020B0604020202020204" pitchFamily="34" charset="0"/>
              <a:buChar char="•"/>
            </a:pPr>
            <a:endParaRPr lang="en-GB" sz="2500" dirty="0">
              <a:solidFill>
                <a:srgbClr val="000000"/>
              </a:solidFill>
            </a:endParaRPr>
          </a:p>
          <a:p>
            <a:pPr>
              <a:buFont typeface="Arial" panose="020B0604020202020204" pitchFamily="34" charset="0"/>
              <a:buChar char="•"/>
            </a:pPr>
            <a:r>
              <a:rPr lang="en-GB" sz="2500" dirty="0">
                <a:solidFill>
                  <a:srgbClr val="000000"/>
                </a:solidFill>
              </a:rPr>
              <a:t>Listen to podcasts</a:t>
            </a:r>
          </a:p>
          <a:p>
            <a:pPr>
              <a:buFont typeface="Arial" panose="020B0604020202020204" pitchFamily="34" charset="0"/>
              <a:buChar char="•"/>
            </a:pPr>
            <a:r>
              <a:rPr lang="en-GB" sz="2500" dirty="0">
                <a:solidFill>
                  <a:srgbClr val="000000"/>
                </a:solidFill>
              </a:rPr>
              <a:t>Keep up to date with developing literature in psychology. </a:t>
            </a:r>
          </a:p>
          <a:p>
            <a:pPr>
              <a:buFont typeface="Arial" panose="020B0604020202020204" pitchFamily="34" charset="0"/>
              <a:buChar char="•"/>
            </a:pPr>
            <a:r>
              <a:rPr lang="en-GB" sz="2500" dirty="0">
                <a:solidFill>
                  <a:srgbClr val="000000"/>
                </a:solidFill>
              </a:rPr>
              <a:t>Read books which have psychological themes. </a:t>
            </a:r>
          </a:p>
          <a:p>
            <a:pPr>
              <a:buFont typeface="Arial" panose="020B0604020202020204" pitchFamily="34" charset="0"/>
              <a:buChar char="•"/>
            </a:pPr>
            <a:r>
              <a:rPr lang="en-GB" sz="2500" dirty="0">
                <a:solidFill>
                  <a:srgbClr val="000000"/>
                </a:solidFill>
              </a:rPr>
              <a:t>Watch documentaries relevant to Psychology</a:t>
            </a:r>
          </a:p>
          <a:p>
            <a:pPr>
              <a:buFont typeface="Arial" panose="020B0604020202020204" pitchFamily="34" charset="0"/>
              <a:buChar char="•"/>
            </a:pPr>
            <a:r>
              <a:rPr lang="en-GB" sz="2500" dirty="0">
                <a:solidFill>
                  <a:srgbClr val="000000"/>
                </a:solidFill>
              </a:rPr>
              <a:t>Watch the news</a:t>
            </a:r>
          </a:p>
          <a:p>
            <a:pPr>
              <a:buFont typeface="Wingdings" pitchFamily="2" charset="2"/>
              <a:buChar char="ü"/>
            </a:pPr>
            <a:endParaRPr lang="en-GB" sz="1100" dirty="0">
              <a:solidFill>
                <a:srgbClr val="000000"/>
              </a:solidFill>
              <a:latin typeface="Helvetica Light" panose="020B0403020202020204" pitchFamily="34" charset="0"/>
            </a:endParaRPr>
          </a:p>
          <a:p>
            <a:pPr>
              <a:buFont typeface="Wingdings" pitchFamily="2" charset="2"/>
              <a:buChar char="ü"/>
            </a:pPr>
            <a:endParaRPr lang="en-GB" sz="1100" dirty="0">
              <a:solidFill>
                <a:srgbClr val="000000"/>
              </a:solidFill>
              <a:latin typeface="Helvetica Light" panose="020B0403020202020204" pitchFamily="34" charset="0"/>
            </a:endParaRPr>
          </a:p>
          <a:p>
            <a:pPr>
              <a:buFont typeface="Wingdings" pitchFamily="2" charset="2"/>
              <a:buChar char="ü"/>
            </a:pPr>
            <a:endParaRPr lang="en-GB" sz="1100" dirty="0">
              <a:solidFill>
                <a:srgbClr val="000000"/>
              </a:solidFill>
              <a:latin typeface="Helvetica Light" panose="020B0403020202020204" pitchFamily="34" charset="0"/>
            </a:endParaRPr>
          </a:p>
          <a:p>
            <a:pPr>
              <a:buFont typeface="Wingdings" pitchFamily="2" charset="2"/>
              <a:buChar char="ü"/>
            </a:pPr>
            <a:endParaRPr lang="en-GB" sz="1100" dirty="0">
              <a:solidFill>
                <a:srgbClr val="000000"/>
              </a:solidFill>
              <a:latin typeface="Helvetica Light" panose="020B0403020202020204" pitchFamily="34" charset="0"/>
            </a:endParaRPr>
          </a:p>
        </p:txBody>
      </p:sp>
    </p:spTree>
    <p:extLst>
      <p:ext uri="{BB962C8B-B14F-4D97-AF65-F5344CB8AC3E}">
        <p14:creationId xmlns:p14="http://schemas.microsoft.com/office/powerpoint/2010/main" val="37747818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96E2C68-F7F8-4D80-8D09-CFC3EF03726F}"/>
              </a:ext>
            </a:extLst>
          </p:cNvPr>
          <p:cNvSpPr txBox="1"/>
          <p:nvPr/>
        </p:nvSpPr>
        <p:spPr>
          <a:xfrm>
            <a:off x="2049432" y="3633453"/>
            <a:ext cx="8093136" cy="2369880"/>
          </a:xfrm>
          <a:prstGeom prst="rect">
            <a:avLst/>
          </a:prstGeom>
          <a:noFill/>
          <a:ln w="53975" cap="sq" cmpd="dbl">
            <a:solidFill>
              <a:schemeClr val="bg1">
                <a:lumMod val="50000"/>
              </a:schemeClr>
            </a:solidFill>
            <a:prstDash val="solid"/>
            <a:miter lim="800000"/>
          </a:ln>
        </p:spPr>
        <p:txBody>
          <a:bodyPr wrap="square" rtlCol="0">
            <a:spAutoFit/>
          </a:bodyPr>
          <a:lstStyle/>
          <a:p>
            <a:endParaRPr lang="en-US" sz="1400" dirty="0"/>
          </a:p>
          <a:p>
            <a:r>
              <a:rPr lang="en-US" sz="1200" dirty="0"/>
              <a:t>This resource is strictly for the use of member schools for as long as they remain members of The </a:t>
            </a:r>
            <a:r>
              <a:rPr lang="en-US" sz="1200" dirty="0" err="1"/>
              <a:t>PiXL</a:t>
            </a:r>
            <a:r>
              <a:rPr lang="en-US" sz="1200" dirty="0"/>
              <a:t> Club. It may not be copied, sold, or transferred to a third party or used by the school after membership ceases. Until such time it may be freely used within the member school.</a:t>
            </a:r>
            <a:endParaRPr lang="en-GB" sz="1200" dirty="0"/>
          </a:p>
          <a:p>
            <a:r>
              <a:rPr lang="en-US" sz="1200" dirty="0"/>
              <a:t> </a:t>
            </a:r>
            <a:endParaRPr lang="en-GB" sz="1200" dirty="0"/>
          </a:p>
          <a:p>
            <a:r>
              <a:rPr lang="en-US" sz="1200" dirty="0"/>
              <a:t>All opinions and contributions are those of the authors. The contents of this resource are not connected with, or endorsed by, any other company, </a:t>
            </a:r>
            <a:r>
              <a:rPr lang="en-US" sz="1200" dirty="0" err="1"/>
              <a:t>organisation</a:t>
            </a:r>
            <a:r>
              <a:rPr lang="en-US" sz="1200" dirty="0"/>
              <a:t> or institution. These papers were made by teachers in good faith based upon our understanding to date. </a:t>
            </a:r>
            <a:endParaRPr lang="en-GB" sz="1200" dirty="0"/>
          </a:p>
          <a:p>
            <a:r>
              <a:rPr lang="en-US" sz="1200" dirty="0"/>
              <a:t> </a:t>
            </a:r>
            <a:endParaRPr lang="en-GB" sz="1200" dirty="0"/>
          </a:p>
          <a:p>
            <a:r>
              <a:rPr lang="en-US" sz="1200" dirty="0" err="1"/>
              <a:t>PiXL</a:t>
            </a:r>
            <a:r>
              <a:rPr lang="en-US" sz="1200" dirty="0"/>
              <a:t> Club Ltd </a:t>
            </a:r>
            <a:r>
              <a:rPr lang="en-US" sz="1200" dirty="0" err="1"/>
              <a:t>endeavour</a:t>
            </a:r>
            <a:r>
              <a:rPr lang="en-US" sz="1200" dirty="0"/>
              <a:t> to trace and contact copyright owners. If there are any inadvertent omissions or errors in the acknowledgements or usage, this is unintended and </a:t>
            </a:r>
            <a:r>
              <a:rPr lang="en-US" sz="1200" dirty="0" err="1"/>
              <a:t>PiXL</a:t>
            </a:r>
            <a:r>
              <a:rPr lang="en-US" sz="1200" dirty="0"/>
              <a:t> will remedy these on written notification.</a:t>
            </a:r>
          </a:p>
          <a:p>
            <a:endParaRPr lang="en-GB" sz="1400" dirty="0"/>
          </a:p>
        </p:txBody>
      </p:sp>
      <p:sp>
        <p:nvSpPr>
          <p:cNvPr id="2" name="Rectangle 1">
            <a:extLst>
              <a:ext uri="{FF2B5EF4-FFF2-40B4-BE49-F238E27FC236}">
                <a16:creationId xmlns:a16="http://schemas.microsoft.com/office/drawing/2014/main" id="{E085B5C8-A383-478A-864C-B9A53B9B8324}"/>
              </a:ext>
            </a:extLst>
          </p:cNvPr>
          <p:cNvSpPr/>
          <p:nvPr/>
        </p:nvSpPr>
        <p:spPr>
          <a:xfrm>
            <a:off x="4280441" y="3227339"/>
            <a:ext cx="3631122" cy="307777"/>
          </a:xfrm>
          <a:prstGeom prst="rect">
            <a:avLst/>
          </a:prstGeom>
        </p:spPr>
        <p:txBody>
          <a:bodyPr wrap="none">
            <a:spAutoFit/>
          </a:bodyPr>
          <a:lstStyle/>
          <a:p>
            <a:pPr algn="ctr"/>
            <a:r>
              <a:rPr lang="en-GB" sz="1400" b="1" dirty="0"/>
              <a:t>Commissioned by The </a:t>
            </a:r>
            <a:r>
              <a:rPr lang="en-GB" sz="1400" b="1" dirty="0" err="1"/>
              <a:t>PiXL</a:t>
            </a:r>
            <a:r>
              <a:rPr lang="en-GB" sz="1400" b="1" dirty="0"/>
              <a:t> Club Ltd. May 2019</a:t>
            </a:r>
            <a:endParaRPr lang="en-US" sz="1400" dirty="0"/>
          </a:p>
        </p:txBody>
      </p:sp>
      <p:pic>
        <p:nvPicPr>
          <p:cNvPr id="4" name="Picture 3">
            <a:extLst>
              <a:ext uri="{FF2B5EF4-FFF2-40B4-BE49-F238E27FC236}">
                <a16:creationId xmlns:a16="http://schemas.microsoft.com/office/drawing/2014/main" id="{62A4D216-E195-6143-8F16-D7F6E792C1E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61150" y="356803"/>
            <a:ext cx="5225158" cy="2369880"/>
          </a:xfrm>
          <a:prstGeom prst="rect">
            <a:avLst/>
          </a:prstGeom>
        </p:spPr>
      </p:pic>
    </p:spTree>
    <p:extLst>
      <p:ext uri="{BB962C8B-B14F-4D97-AF65-F5344CB8AC3E}">
        <p14:creationId xmlns:p14="http://schemas.microsoft.com/office/powerpoint/2010/main" val="20204913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1240</Words>
  <Application>Microsoft Macintosh PowerPoint</Application>
  <PresentationFormat>Widescreen</PresentationFormat>
  <Paragraphs>155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Helvetica Light</vt:lpstr>
      <vt:lpstr>Wingdings</vt:lpstr>
      <vt:lpstr>Office Theme</vt:lpstr>
      <vt:lpstr>Why Study Psychology?</vt:lpstr>
      <vt:lpstr>Why study Psychology at A level and, potentially, at university beyond that?  </vt:lpstr>
      <vt:lpstr>What can a degree in Psychology offer me? </vt:lpstr>
      <vt:lpstr>Did you know..</vt:lpstr>
      <vt:lpstr>PowerPoint Presentation</vt:lpstr>
      <vt:lpstr>What are the entry requirements?</vt:lpstr>
      <vt:lpstr>Are all degree courses for Psychology the same?</vt:lpstr>
      <vt:lpstr>PowerPoint Presentation</vt:lpstr>
      <vt:lpstr>PowerPoint Presentation</vt:lpstr>
      <vt:lpstr>Key statistics</vt:lpstr>
      <vt:lpstr>Course options</vt:lpstr>
      <vt:lpstr>Subject combinations </vt:lpstr>
      <vt:lpstr>Why study Psychology? </vt:lpstr>
      <vt:lpstr>Competition for places on degree courses</vt:lpstr>
      <vt:lpstr>PowerPoint Presentation</vt:lpstr>
      <vt:lpstr>What careers could a degree in psychology lead you to?</vt:lpstr>
      <vt:lpstr>Success after university</vt:lpstr>
      <vt:lpstr>Who studies Psychology at University?</vt:lpstr>
      <vt:lpstr>PowerPoint Presentation</vt:lpstr>
      <vt:lpstr>PowerPoint Presentation</vt:lpstr>
      <vt:lpstr>How can I prepare?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Study Psychology?</dc:title>
  <dc:creator>Laura Hamilton</dc:creator>
  <cp:lastModifiedBy>Laura Hamilton</cp:lastModifiedBy>
  <cp:revision>2</cp:revision>
  <dcterms:created xsi:type="dcterms:W3CDTF">2019-05-07T21:16:35Z</dcterms:created>
  <dcterms:modified xsi:type="dcterms:W3CDTF">2019-05-07T21:28:47Z</dcterms:modified>
</cp:coreProperties>
</file>