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9" r:id="rId2"/>
    <p:sldId id="260" r:id="rId3"/>
    <p:sldId id="267" r:id="rId4"/>
    <p:sldId id="268" r:id="rId5"/>
    <p:sldId id="266" r:id="rId6"/>
    <p:sldId id="261" r:id="rId7"/>
    <p:sldId id="269" r:id="rId8"/>
    <p:sldId id="270" r:id="rId9"/>
    <p:sldId id="271" r:id="rId10"/>
    <p:sldId id="286" r:id="rId11"/>
    <p:sldId id="262" r:id="rId12"/>
    <p:sldId id="279" r:id="rId13"/>
    <p:sldId id="263" r:id="rId14"/>
    <p:sldId id="285" r:id="rId15"/>
    <p:sldId id="274" r:id="rId16"/>
    <p:sldId id="280" r:id="rId17"/>
    <p:sldId id="283" r:id="rId18"/>
    <p:sldId id="284" r:id="rId19"/>
    <p:sldId id="265" r:id="rId20"/>
    <p:sldId id="25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776"/>
    <a:srgbClr val="5153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7" autoAdjust="0"/>
    <p:restoredTop sz="94599"/>
  </p:normalViewPr>
  <p:slideViewPr>
    <p:cSldViewPr snapToGrid="0" snapToObjects="1" showGuides="1">
      <p:cViewPr varScale="1">
        <p:scale>
          <a:sx n="96" d="100"/>
          <a:sy n="96" d="100"/>
        </p:scale>
        <p:origin x="416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32D9B67-1980-43B2-9941-720EE94ABA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5C41E6-CCBF-42FA-B1DF-79750BF2078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EB740-A51E-44DB-B1CD-4CE9CF5CE7FE}" type="datetimeFigureOut">
              <a:rPr lang="en-GB" smtClean="0"/>
              <a:t>04/05/2019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524F0A-701D-4FA5-958E-E98111E07A3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B7A550-DA11-4CF5-BFFB-BAA9BB200B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C07D3-9869-4343-A7B6-F7FDAE2D3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9153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0788CD-007A-4FA5-830E-F35AE35DCDA2}" type="datetimeFigureOut">
              <a:rPr lang="en-GB" smtClean="0"/>
              <a:t>04/05/2019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04B3C7-5E42-4872-A74A-BB16FA5C6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320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312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114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795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181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736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564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487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39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35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958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07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6507" y="312511"/>
            <a:ext cx="112789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07" y="1825625"/>
            <a:ext cx="11278985" cy="36803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6507" y="588849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6907" y="588849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8907" y="5888494"/>
            <a:ext cx="21370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1F95B5-F74C-497D-85CE-B233ECF9CF39}"/>
              </a:ext>
            </a:extLst>
          </p:cNvPr>
          <p:cNvSpPr/>
          <p:nvPr userDrawn="1"/>
        </p:nvSpPr>
        <p:spPr>
          <a:xfrm>
            <a:off x="0" y="6608618"/>
            <a:ext cx="12192000" cy="249382"/>
          </a:xfrm>
          <a:prstGeom prst="rect">
            <a:avLst/>
          </a:prstGeom>
          <a:solidFill>
            <a:srgbClr val="F587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E4A915-AD95-4CD4-904F-147361E81113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8541" y="5646313"/>
            <a:ext cx="1048079" cy="906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67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youtu.be/vKjkx6PzajE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hyperlink" Target="https://www.youtube.com/watch?v=zf_tBRvCczo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icould.com/explore/subject/art+and+design" TargetMode="External"/><Relationship Id="rId2" Type="http://schemas.openxmlformats.org/officeDocument/2006/relationships/hyperlink" Target="http://www.thecreativeindustries.co.uk/resources/infographic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areersbox.co.uk/blog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C53039C-ED60-AA4F-B224-A456DAAF32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6323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F2A8421-EB7B-1A4F-90E7-D8C8F09243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904" y="225622"/>
            <a:ext cx="4540459" cy="2059334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7ABE9B-2024-9A46-9DEC-38285BE8CB17}"/>
              </a:ext>
            </a:extLst>
          </p:cNvPr>
          <p:cNvSpPr txBox="1">
            <a:spLocks/>
          </p:cNvSpPr>
          <p:nvPr/>
        </p:nvSpPr>
        <p:spPr>
          <a:xfrm>
            <a:off x="8036234" y="4457298"/>
            <a:ext cx="3961857" cy="1997983"/>
          </a:xfrm>
          <a:prstGeom prst="rect">
            <a:avLst/>
          </a:prstGeom>
          <a:solidFill>
            <a:srgbClr val="F58776"/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Helvetica Light" panose="020B0403020202020204" pitchFamily="34" charset="0"/>
              </a:rPr>
              <a:t>Why Study Art?</a:t>
            </a:r>
          </a:p>
        </p:txBody>
      </p:sp>
    </p:spTree>
    <p:extLst>
      <p:ext uri="{BB962C8B-B14F-4D97-AF65-F5344CB8AC3E}">
        <p14:creationId xmlns:p14="http://schemas.microsoft.com/office/powerpoint/2010/main" val="1195117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817" y="2264126"/>
            <a:ext cx="4783283" cy="5282987"/>
          </a:xfrm>
        </p:spPr>
        <p:txBody>
          <a:bodyPr>
            <a:normAutofit/>
          </a:bodyPr>
          <a:lstStyle/>
          <a:p>
            <a:pPr>
              <a:spcBef>
                <a:spcPts val="28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“Your artwork has to be precise and realistic”</a:t>
            </a:r>
          </a:p>
          <a:p>
            <a:pPr>
              <a:spcBef>
                <a:spcPts val="28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“I’ve heard that good Artwork takes too much time to create”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8A24E33-364F-AF49-AD12-CEA68F56EAFD}"/>
              </a:ext>
            </a:extLst>
          </p:cNvPr>
          <p:cNvSpPr txBox="1">
            <a:spLocks/>
          </p:cNvSpPr>
          <p:nvPr/>
        </p:nvSpPr>
        <p:spPr>
          <a:xfrm>
            <a:off x="0" y="328553"/>
            <a:ext cx="10475495" cy="858563"/>
          </a:xfrm>
          <a:prstGeom prst="rect">
            <a:avLst/>
          </a:prstGeom>
          <a:solidFill>
            <a:srgbClr val="F58776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Common misconceptions around Art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72E7E8-2D3C-7544-8D84-6F19DE68F8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1296" y="1397000"/>
            <a:ext cx="5753100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987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DF6B34F-56C4-7944-A50B-4BE69381AEFC}"/>
              </a:ext>
            </a:extLst>
          </p:cNvPr>
          <p:cNvSpPr txBox="1">
            <a:spLocks/>
          </p:cNvSpPr>
          <p:nvPr/>
        </p:nvSpPr>
        <p:spPr>
          <a:xfrm>
            <a:off x="0" y="328553"/>
            <a:ext cx="10475495" cy="858563"/>
          </a:xfrm>
          <a:prstGeom prst="rect">
            <a:avLst/>
          </a:prstGeom>
          <a:solidFill>
            <a:srgbClr val="F58776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Common misconceptions around Art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3A32F4-2495-384E-988B-1373A7E4D081}"/>
              </a:ext>
            </a:extLst>
          </p:cNvPr>
          <p:cNvSpPr/>
          <p:nvPr/>
        </p:nvSpPr>
        <p:spPr>
          <a:xfrm>
            <a:off x="429491" y="1484991"/>
            <a:ext cx="6096000" cy="46474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“You have to learn about Art History”</a:t>
            </a:r>
          </a:p>
          <a:p>
            <a:pPr marL="285750" indent="-285750"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“The teachers expect you to know how to use all the materials”</a:t>
            </a:r>
          </a:p>
          <a:p>
            <a:pPr marL="285750" indent="-285750"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“Choosing A Level Art means you won’t have any time to socialise”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3DCF3E-7205-074C-997F-2F4DE3971C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8636" y="1805982"/>
            <a:ext cx="5041900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95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DF6B34F-56C4-7944-A50B-4BE69381AEFC}"/>
              </a:ext>
            </a:extLst>
          </p:cNvPr>
          <p:cNvSpPr txBox="1">
            <a:spLocks/>
          </p:cNvSpPr>
          <p:nvPr/>
        </p:nvSpPr>
        <p:spPr>
          <a:xfrm>
            <a:off x="0" y="328553"/>
            <a:ext cx="10475495" cy="858563"/>
          </a:xfrm>
          <a:prstGeom prst="rect">
            <a:avLst/>
          </a:prstGeom>
          <a:solidFill>
            <a:srgbClr val="F58776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Common misconceptions around Art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23F73B0-2A7E-8C4B-ACEC-8D14057C8D9F}"/>
              </a:ext>
            </a:extLst>
          </p:cNvPr>
          <p:cNvSpPr/>
          <p:nvPr/>
        </p:nvSpPr>
        <p:spPr>
          <a:xfrm>
            <a:off x="526526" y="1869195"/>
            <a:ext cx="5184957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6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“A-Level Art won’t get me into university - it is a waste of time and won’t get me anywhere”</a:t>
            </a:r>
          </a:p>
          <a:p>
            <a:pPr marL="285750" indent="-285750">
              <a:spcBef>
                <a:spcPts val="36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“A-Level Art won’t look good on my C.V. or application forms”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B00BA5-2618-244F-BF7C-FB20EC8981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574" y="1674071"/>
            <a:ext cx="5676900" cy="389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26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52AE46F-8819-E742-A6F5-4062368B9F27}"/>
              </a:ext>
            </a:extLst>
          </p:cNvPr>
          <p:cNvSpPr txBox="1">
            <a:spLocks/>
          </p:cNvSpPr>
          <p:nvPr/>
        </p:nvSpPr>
        <p:spPr>
          <a:xfrm>
            <a:off x="0" y="328553"/>
            <a:ext cx="10475495" cy="858563"/>
          </a:xfrm>
          <a:prstGeom prst="rect">
            <a:avLst/>
          </a:prstGeom>
          <a:solidFill>
            <a:srgbClr val="F58776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Common misconceptions around Art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895702-8D0A-CB47-B651-F257242856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5151" y="1421636"/>
            <a:ext cx="5545461" cy="3761510"/>
          </a:xfrm>
          <a:prstGeom prst="rect">
            <a:avLst/>
          </a:prstGeom>
        </p:spPr>
      </p:pic>
      <p:sp>
        <p:nvSpPr>
          <p:cNvPr id="5" name="Cloud Callout 4">
            <a:extLst>
              <a:ext uri="{FF2B5EF4-FFF2-40B4-BE49-F238E27FC236}">
                <a16:creationId xmlns:a16="http://schemas.microsoft.com/office/drawing/2014/main" id="{F1005FBA-2C18-E145-A586-0708127B06BD}"/>
              </a:ext>
            </a:extLst>
          </p:cNvPr>
          <p:cNvSpPr/>
          <p:nvPr/>
        </p:nvSpPr>
        <p:spPr>
          <a:xfrm>
            <a:off x="281388" y="1548245"/>
            <a:ext cx="5814612" cy="4540828"/>
          </a:xfrm>
          <a:prstGeom prst="cloudCallout">
            <a:avLst>
              <a:gd name="adj1" fmla="val 89470"/>
              <a:gd name="adj2" fmla="val -17741"/>
            </a:avLst>
          </a:prstGeom>
          <a:solidFill>
            <a:srgbClr val="515352"/>
          </a:solidFill>
          <a:ln>
            <a:solidFill>
              <a:srgbClr val="F587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Helvetica Light" panose="020B0403020202020204" pitchFamily="34" charset="0"/>
              </a:rPr>
              <a:t>“My friends say that ‘Art’ will not get me anywhere and I should just do it in my spare time”</a:t>
            </a:r>
          </a:p>
        </p:txBody>
      </p:sp>
    </p:spTree>
    <p:extLst>
      <p:ext uri="{BB962C8B-B14F-4D97-AF65-F5344CB8AC3E}">
        <p14:creationId xmlns:p14="http://schemas.microsoft.com/office/powerpoint/2010/main" val="2288079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989" y="1618303"/>
            <a:ext cx="4543093" cy="5239697"/>
          </a:xfrm>
        </p:spPr>
        <p:txBody>
          <a:bodyPr>
            <a:normAutofit/>
          </a:bodyPr>
          <a:lstStyle/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Explore and represent the world we live in.</a:t>
            </a:r>
          </a:p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Express your own thoughts and opinions.</a:t>
            </a:r>
          </a:p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Develop problem-solving skills.</a:t>
            </a:r>
          </a:p>
          <a:p>
            <a:pPr>
              <a:spcBef>
                <a:spcPts val="2200"/>
              </a:spcBef>
            </a:pPr>
            <a:endParaRPr lang="en-GB" sz="3200" dirty="0">
              <a:latin typeface="Helvetica Light" panose="020B040302020202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B7E00DB-0006-6D4C-85BE-C309AAB96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4000"/>
            <a:ext cx="4815068" cy="858743"/>
          </a:xfrm>
          <a:solidFill>
            <a:srgbClr val="F58776"/>
          </a:solidFill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Why Study Art?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8C2874-3B31-D041-97E3-4FF145421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2693" y="1463040"/>
            <a:ext cx="6076814" cy="422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231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D6B1D0E-8111-B642-AA81-B8C7231814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674" y="0"/>
            <a:ext cx="4451326" cy="666808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C1B6C5B-9FAB-BE4F-B08F-319343FA8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4000"/>
            <a:ext cx="4815068" cy="858743"/>
          </a:xfrm>
          <a:solidFill>
            <a:srgbClr val="F58776"/>
          </a:solidFill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Why Study Art?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A4D4DB0-CE13-784A-9BC1-B2A1A57BD216}"/>
              </a:ext>
            </a:extLst>
          </p:cNvPr>
          <p:cNvSpPr/>
          <p:nvPr/>
        </p:nvSpPr>
        <p:spPr>
          <a:xfrm>
            <a:off x="543791" y="1772381"/>
            <a:ext cx="6096000" cy="37702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Transferable skills – be open to explore and experiment not only with materials but also with ideas.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Develop your individual approach to art, craft and design.</a:t>
            </a:r>
          </a:p>
        </p:txBody>
      </p:sp>
    </p:spTree>
    <p:extLst>
      <p:ext uri="{BB962C8B-B14F-4D97-AF65-F5344CB8AC3E}">
        <p14:creationId xmlns:p14="http://schemas.microsoft.com/office/powerpoint/2010/main" val="2454644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8C6A92-3CB5-9D44-BF1C-7920D9790C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7937" y="0"/>
            <a:ext cx="4504063" cy="659774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C1B6C5B-9FAB-BE4F-B08F-319343FA8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4000"/>
            <a:ext cx="4815068" cy="858743"/>
          </a:xfrm>
          <a:solidFill>
            <a:srgbClr val="F58776"/>
          </a:solidFill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Why Study Art?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FCCA4E-8740-164E-B99E-A5E0D0532E98}"/>
              </a:ext>
            </a:extLst>
          </p:cNvPr>
          <p:cNvSpPr/>
          <p:nvPr/>
        </p:nvSpPr>
        <p:spPr>
          <a:xfrm>
            <a:off x="439881" y="1488409"/>
            <a:ext cx="6096000" cy="44935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Be exposed to culture, tradition and upcoming trends through visiting museums, galleries and art shows. 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For your well-being: Art = a therapeutic output.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GB" sz="3200" dirty="0">
                <a:latin typeface="Helvetica Light" panose="020B0403020202020204" pitchFamily="34" charset="0"/>
              </a:rPr>
              <a:t>Fastest growing industry in the UK!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17713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C1B6C5B-9FAB-BE4F-B08F-319343FA8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4000"/>
            <a:ext cx="4815068" cy="858743"/>
          </a:xfrm>
          <a:solidFill>
            <a:srgbClr val="F58776"/>
          </a:solidFill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Why Study Art?</a:t>
            </a:r>
          </a:p>
        </p:txBody>
      </p:sp>
      <p:sp>
        <p:nvSpPr>
          <p:cNvPr id="3" name="Teardrop 2">
            <a:extLst>
              <a:ext uri="{FF2B5EF4-FFF2-40B4-BE49-F238E27FC236}">
                <a16:creationId xmlns:a16="http://schemas.microsoft.com/office/drawing/2014/main" id="{B67C23C0-C634-3A4E-938C-F6C062A857AC}"/>
              </a:ext>
            </a:extLst>
          </p:cNvPr>
          <p:cNvSpPr/>
          <p:nvPr/>
        </p:nvSpPr>
        <p:spPr>
          <a:xfrm>
            <a:off x="135082" y="1589809"/>
            <a:ext cx="4603173" cy="4717473"/>
          </a:xfrm>
          <a:prstGeom prst="teardrop">
            <a:avLst>
              <a:gd name="adj" fmla="val 106371"/>
            </a:avLst>
          </a:prstGeom>
          <a:solidFill>
            <a:srgbClr val="515352"/>
          </a:solidFill>
          <a:ln>
            <a:solidFill>
              <a:srgbClr val="F58776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Helvetica Light" panose="020B0403020202020204" pitchFamily="34" charset="0"/>
              </a:rPr>
              <a:t>Listen and watch what creative practitioners have to say about Art in this video by Tate:</a:t>
            </a: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Helvetica Light" panose="020B0403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https://youtu.be/vKjkx6PzajE</a:t>
            </a:r>
            <a:r>
              <a:rPr lang="en-GB" sz="2800" dirty="0">
                <a:solidFill>
                  <a:schemeClr val="bg1"/>
                </a:solidFill>
                <a:latin typeface="Helvetica Light" panose="020B0403020202020204" pitchFamily="34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3513C8-3B78-7C40-9EA8-6FFA1A168A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0457" y="706913"/>
            <a:ext cx="6482255" cy="4409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157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1338"/>
            <a:ext cx="10120745" cy="872053"/>
          </a:xfrm>
          <a:solidFill>
            <a:srgbClr val="F58776"/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What can you do with Art and Design?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117" y="1943100"/>
            <a:ext cx="4801293" cy="4134418"/>
          </a:xfrm>
        </p:spPr>
        <p:txBody>
          <a:bodyPr>
            <a:normAutofit/>
          </a:bodyPr>
          <a:lstStyle/>
          <a:p>
            <a:pPr>
              <a:spcBef>
                <a:spcPts val="34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Explore and learn more about social, moral, cultural, historical and political issues.</a:t>
            </a:r>
          </a:p>
          <a:p>
            <a:pPr>
              <a:spcBef>
                <a:spcPts val="34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Be a more ‘worldly’ and open minded individual.</a:t>
            </a:r>
          </a:p>
          <a:p>
            <a:pPr>
              <a:spcBef>
                <a:spcPts val="3400"/>
              </a:spcBef>
            </a:pPr>
            <a:endParaRPr lang="en-GB" sz="3200" dirty="0">
              <a:latin typeface="Helvetica Light" panose="020B0403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562512-1590-C049-83AC-584783A125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5813" y="1498833"/>
            <a:ext cx="5060373" cy="439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793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1338"/>
            <a:ext cx="10120745" cy="872053"/>
          </a:xfrm>
          <a:solidFill>
            <a:srgbClr val="F58776"/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What can you do with Art and Design?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587" y="1745673"/>
            <a:ext cx="5414357" cy="4134418"/>
          </a:xfrm>
        </p:spPr>
        <p:txBody>
          <a:bodyPr/>
          <a:lstStyle/>
          <a:p>
            <a:pPr>
              <a:spcBef>
                <a:spcPts val="3400"/>
              </a:spcBef>
            </a:pPr>
            <a:r>
              <a:rPr lang="en-GB" dirty="0">
                <a:latin typeface="Helvetica Light" panose="020B0403020202020204" pitchFamily="34" charset="0"/>
              </a:rPr>
              <a:t>Learn to become a problem solver - Graduate employers want to recruit people who are lateral thinkers and creative problem-solvers.</a:t>
            </a:r>
          </a:p>
          <a:p>
            <a:pPr>
              <a:spcBef>
                <a:spcPts val="3400"/>
              </a:spcBef>
            </a:pPr>
            <a:r>
              <a:rPr lang="en-GB" dirty="0">
                <a:latin typeface="Helvetica Light" panose="020B0403020202020204" pitchFamily="34" charset="0"/>
              </a:rPr>
              <a:t>Universities look for interesting, diverse applicants who can think outside the box and show passion! </a:t>
            </a:r>
          </a:p>
          <a:p>
            <a:pPr>
              <a:spcBef>
                <a:spcPts val="3400"/>
              </a:spcBef>
            </a:pPr>
            <a:endParaRPr lang="en-GB" dirty="0">
              <a:latin typeface="Helvetica Light" panose="020B0403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6C8F4C-7A4E-FF4B-BB19-316AF9C876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8944" y="1745673"/>
            <a:ext cx="5749807" cy="387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8546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1C2EC2-0E45-8945-A711-918BD39B8C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6052" y="0"/>
            <a:ext cx="8855947" cy="664196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3172AF4F-2858-CE45-B298-FDC3AB86CA98}"/>
              </a:ext>
            </a:extLst>
          </p:cNvPr>
          <p:cNvSpPr/>
          <p:nvPr/>
        </p:nvSpPr>
        <p:spPr>
          <a:xfrm>
            <a:off x="-1607208" y="340247"/>
            <a:ext cx="6761201" cy="5832044"/>
          </a:xfrm>
          <a:prstGeom prst="ellipse">
            <a:avLst/>
          </a:prstGeom>
          <a:solidFill>
            <a:srgbClr val="F58776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EB88AF-9A01-9A47-8ED2-269D5D3B8634}"/>
              </a:ext>
            </a:extLst>
          </p:cNvPr>
          <p:cNvSpPr txBox="1"/>
          <p:nvPr/>
        </p:nvSpPr>
        <p:spPr>
          <a:xfrm>
            <a:off x="625642" y="1408956"/>
            <a:ext cx="3645416" cy="2800767"/>
          </a:xfrm>
          <a:prstGeom prst="rect">
            <a:avLst/>
          </a:prstGeom>
          <a:solidFill>
            <a:srgbClr val="F58776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Helvetica Light" panose="020B0403020202020204" pitchFamily="34" charset="0"/>
              </a:rPr>
              <a:t>TASK: How can art develop your character?</a:t>
            </a:r>
            <a:endParaRPr lang="en-US" sz="4400" dirty="0">
              <a:solidFill>
                <a:schemeClr val="bg1"/>
              </a:solidFill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3199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A2397A2-53A2-3144-B721-91880C826D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55848" y="-1"/>
            <a:ext cx="6636152" cy="664966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2223"/>
            <a:ext cx="11278985" cy="1325563"/>
          </a:xfrm>
          <a:solidFill>
            <a:srgbClr val="F58776"/>
          </a:solidFill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Helvetica Light" panose="020B0403020202020204" pitchFamily="34" charset="0"/>
              </a:rPr>
              <a:t>Developing Character and Culture: </a:t>
            </a:r>
            <a:br>
              <a:rPr lang="en-GB" sz="3600" dirty="0">
                <a:solidFill>
                  <a:schemeClr val="bg1"/>
                </a:solidFill>
                <a:latin typeface="Helvetica Light" panose="020B0403020202020204" pitchFamily="34" charset="0"/>
              </a:rPr>
            </a:br>
            <a:r>
              <a:rPr lang="en-GB" sz="3600" dirty="0">
                <a:solidFill>
                  <a:schemeClr val="bg1"/>
                </a:solidFill>
                <a:latin typeface="Helvetica Light" panose="020B0403020202020204" pitchFamily="34" charset="0"/>
              </a:rPr>
              <a:t>What transferrable skills does Art &amp; Design give you?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53736" y="1791711"/>
            <a:ext cx="10972800" cy="531222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357188" indent="-176213"/>
            <a:r>
              <a:rPr lang="en-GB" dirty="0">
                <a:latin typeface="Helvetica Light" panose="020B0403020202020204" pitchFamily="34" charset="0"/>
              </a:rPr>
              <a:t>Imagination </a:t>
            </a:r>
          </a:p>
          <a:p>
            <a:pPr marL="357188" indent="-176213"/>
            <a:r>
              <a:rPr lang="en-GB" dirty="0">
                <a:latin typeface="Helvetica Light" panose="020B0403020202020204" pitchFamily="34" charset="0"/>
              </a:rPr>
              <a:t>Creativity </a:t>
            </a:r>
          </a:p>
          <a:p>
            <a:pPr marL="357188" indent="-176213"/>
            <a:r>
              <a:rPr lang="en-GB" dirty="0">
                <a:latin typeface="Helvetica Light" panose="020B0403020202020204" pitchFamily="34" charset="0"/>
              </a:rPr>
              <a:t>Organisation </a:t>
            </a:r>
          </a:p>
          <a:p>
            <a:pPr marL="357188" indent="-176213"/>
            <a:r>
              <a:rPr lang="en-GB" dirty="0">
                <a:latin typeface="Helvetica Light" panose="020B0403020202020204" pitchFamily="34" charset="0"/>
              </a:rPr>
              <a:t>Resourcefulness</a:t>
            </a:r>
          </a:p>
          <a:p>
            <a:pPr marL="357188" indent="-176213"/>
            <a:r>
              <a:rPr lang="en-GB" dirty="0">
                <a:latin typeface="Helvetica Light" panose="020B0403020202020204" pitchFamily="34" charset="0"/>
              </a:rPr>
              <a:t>Social skills</a:t>
            </a:r>
          </a:p>
          <a:p>
            <a:pPr marL="357188" indent="-176213"/>
            <a:r>
              <a:rPr lang="en-GB" dirty="0">
                <a:latin typeface="Helvetica Light" panose="020B0403020202020204" pitchFamily="34" charset="0"/>
              </a:rPr>
              <a:t>Problem-solving </a:t>
            </a:r>
          </a:p>
          <a:p>
            <a:pPr marL="357188" indent="-176213"/>
            <a:r>
              <a:rPr lang="en-GB" dirty="0">
                <a:latin typeface="Helvetica Light" panose="020B0403020202020204" pitchFamily="34" charset="0"/>
              </a:rPr>
              <a:t>Decision-making</a:t>
            </a:r>
          </a:p>
          <a:p>
            <a:pPr marL="357188" indent="-176213"/>
            <a:r>
              <a:rPr lang="en-GB" dirty="0">
                <a:latin typeface="Helvetica Light" panose="020B0403020202020204" pitchFamily="34" charset="0"/>
              </a:rPr>
              <a:t>Team work</a:t>
            </a:r>
          </a:p>
          <a:p>
            <a:pPr marL="357188" indent="-176213"/>
            <a:endParaRPr lang="en-GB" dirty="0">
              <a:latin typeface="Helvetica Light" panose="020B0403020202020204" pitchFamily="34" charset="0"/>
            </a:endParaRPr>
          </a:p>
          <a:p>
            <a:pPr marL="357188" indent="-176213"/>
            <a:endParaRPr lang="en-GB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437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2223"/>
            <a:ext cx="11278985" cy="1325563"/>
          </a:xfrm>
          <a:solidFill>
            <a:srgbClr val="F58776"/>
          </a:solidFill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Helvetica Light" panose="020B0403020202020204" pitchFamily="34" charset="0"/>
              </a:rPr>
              <a:t>Developing Character and Culture: </a:t>
            </a:r>
            <a:br>
              <a:rPr lang="en-GB" sz="3600" dirty="0">
                <a:solidFill>
                  <a:schemeClr val="bg1"/>
                </a:solidFill>
                <a:latin typeface="Helvetica Light" panose="020B0403020202020204" pitchFamily="34" charset="0"/>
              </a:rPr>
            </a:br>
            <a:r>
              <a:rPr lang="en-GB" sz="3600" dirty="0">
                <a:solidFill>
                  <a:schemeClr val="bg1"/>
                </a:solidFill>
                <a:latin typeface="Helvetica Light" panose="020B0403020202020204" pitchFamily="34" charset="0"/>
              </a:rPr>
              <a:t>What transferrable skills does Art &amp; Design give you?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391390" y="1916401"/>
            <a:ext cx="11278985" cy="4203843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357188" indent="-176213">
              <a:spcBef>
                <a:spcPts val="2200"/>
              </a:spcBef>
            </a:pPr>
            <a:r>
              <a:rPr lang="en-GB" sz="2400" dirty="0">
                <a:latin typeface="Helvetica Light" panose="020B0403020202020204" pitchFamily="34" charset="0"/>
              </a:rPr>
              <a:t>Self-motivation </a:t>
            </a:r>
          </a:p>
          <a:p>
            <a:pPr marL="357188" indent="-176213">
              <a:spcBef>
                <a:spcPts val="2200"/>
              </a:spcBef>
            </a:pPr>
            <a:r>
              <a:rPr lang="en-GB" sz="2400" dirty="0">
                <a:latin typeface="Helvetica Light" panose="020B0403020202020204" pitchFamily="34" charset="0"/>
              </a:rPr>
              <a:t>Work independently</a:t>
            </a:r>
          </a:p>
          <a:p>
            <a:pPr marL="357188" indent="-176213">
              <a:spcBef>
                <a:spcPts val="2200"/>
              </a:spcBef>
            </a:pPr>
            <a:r>
              <a:rPr lang="en-GB" sz="2400" dirty="0">
                <a:latin typeface="Helvetica Light" panose="020B0403020202020204" pitchFamily="34" charset="0"/>
              </a:rPr>
              <a:t>The ability to be reflective</a:t>
            </a:r>
          </a:p>
          <a:p>
            <a:pPr marL="357188" indent="-176213">
              <a:spcBef>
                <a:spcPts val="2200"/>
              </a:spcBef>
            </a:pPr>
            <a:r>
              <a:rPr lang="en-GB" sz="2400" dirty="0">
                <a:latin typeface="Helvetica Light" panose="020B0403020202020204" pitchFamily="34" charset="0"/>
              </a:rPr>
              <a:t>Give constructive criticism</a:t>
            </a:r>
          </a:p>
          <a:p>
            <a:pPr marL="357188" indent="-176213">
              <a:spcBef>
                <a:spcPts val="2200"/>
              </a:spcBef>
            </a:pPr>
            <a:r>
              <a:rPr lang="en-GB" sz="2400" dirty="0">
                <a:latin typeface="Helvetica Light" panose="020B0403020202020204" pitchFamily="34" charset="0"/>
              </a:rPr>
              <a:t>Oral communication </a:t>
            </a:r>
          </a:p>
          <a:p>
            <a:pPr marL="357188" indent="-176213">
              <a:spcBef>
                <a:spcPts val="2200"/>
              </a:spcBef>
            </a:pPr>
            <a:r>
              <a:rPr lang="en-GB" sz="2400" dirty="0">
                <a:latin typeface="Helvetica Light" panose="020B0403020202020204" pitchFamily="34" charset="0"/>
              </a:rPr>
              <a:t>Written communication</a:t>
            </a:r>
          </a:p>
          <a:p>
            <a:pPr marL="357188" indent="-176213">
              <a:spcBef>
                <a:spcPts val="2200"/>
              </a:spcBef>
            </a:pPr>
            <a:r>
              <a:rPr lang="en-GB" sz="2400" dirty="0">
                <a:latin typeface="Helvetica Light" panose="020B0403020202020204" pitchFamily="34" charset="0"/>
              </a:rPr>
              <a:t>Visual presentation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0CC18E-9CFB-E443-90D0-76335F5D4C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019" y="1782187"/>
            <a:ext cx="6038640" cy="402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840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D03020-803D-734F-8608-89360AA43E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5009" y="422791"/>
            <a:ext cx="7665999" cy="57495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3172AF4F-2858-CE45-B298-FDC3AB86CA98}"/>
              </a:ext>
            </a:extLst>
          </p:cNvPr>
          <p:cNvSpPr/>
          <p:nvPr/>
        </p:nvSpPr>
        <p:spPr>
          <a:xfrm>
            <a:off x="-1607208" y="340247"/>
            <a:ext cx="6761201" cy="5832044"/>
          </a:xfrm>
          <a:prstGeom prst="ellipse">
            <a:avLst/>
          </a:prstGeom>
          <a:solidFill>
            <a:srgbClr val="F58776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EB88AF-9A01-9A47-8ED2-269D5D3B8634}"/>
              </a:ext>
            </a:extLst>
          </p:cNvPr>
          <p:cNvSpPr txBox="1"/>
          <p:nvPr/>
        </p:nvSpPr>
        <p:spPr>
          <a:xfrm>
            <a:off x="625642" y="1408956"/>
            <a:ext cx="3384884" cy="2123658"/>
          </a:xfrm>
          <a:prstGeom prst="rect">
            <a:avLst/>
          </a:prstGeom>
          <a:solidFill>
            <a:srgbClr val="F58776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Helvetica Light" panose="020B0403020202020204" pitchFamily="34" charset="0"/>
              </a:rPr>
              <a:t>TASK: </a:t>
            </a:r>
            <a:r>
              <a:rPr lang="en-US" sz="4400" dirty="0">
                <a:solidFill>
                  <a:schemeClr val="bg1"/>
                </a:solidFill>
                <a:latin typeface="Helvetica Light" panose="020B0403020202020204" pitchFamily="34" charset="0"/>
              </a:rPr>
              <a:t>What jobs could Art support?</a:t>
            </a:r>
          </a:p>
        </p:txBody>
      </p:sp>
    </p:spTree>
    <p:extLst>
      <p:ext uri="{BB962C8B-B14F-4D97-AF65-F5344CB8AC3E}">
        <p14:creationId xmlns:p14="http://schemas.microsoft.com/office/powerpoint/2010/main" val="2994791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6868C0-D9C3-5E4E-A9B4-227032CD79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9792" y="0"/>
            <a:ext cx="4412207" cy="661831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9689"/>
            <a:ext cx="8650014" cy="756072"/>
          </a:xfrm>
          <a:solidFill>
            <a:srgbClr val="F58776"/>
          </a:solidFill>
        </p:spPr>
        <p:txBody>
          <a:bodyPr>
            <a:no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Helvetica Light" panose="020B0403020202020204" pitchFamily="34" charset="0"/>
              </a:rPr>
              <a:t>What Careers can Art take me into?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592" y="1143000"/>
            <a:ext cx="7662528" cy="5100144"/>
          </a:xfrm>
        </p:spPr>
        <p:txBody>
          <a:bodyPr numCol="3">
            <a:noAutofit/>
          </a:bodyPr>
          <a:lstStyle/>
          <a:p>
            <a:r>
              <a:rPr lang="en-GB" dirty="0">
                <a:latin typeface="Helvetica Light" panose="020B0403020202020204" pitchFamily="34" charset="0"/>
              </a:rPr>
              <a:t>App Designer</a:t>
            </a:r>
          </a:p>
          <a:p>
            <a:r>
              <a:rPr lang="en-GB" dirty="0">
                <a:latin typeface="Helvetica Light" panose="020B0403020202020204" pitchFamily="34" charset="0"/>
              </a:rPr>
              <a:t>Architect</a:t>
            </a:r>
          </a:p>
          <a:p>
            <a:r>
              <a:rPr lang="en-GB" dirty="0">
                <a:latin typeface="Helvetica Light" panose="020B0403020202020204" pitchFamily="34" charset="0"/>
              </a:rPr>
              <a:t>Art Therapist</a:t>
            </a:r>
          </a:p>
          <a:p>
            <a:r>
              <a:rPr lang="en-GB" dirty="0">
                <a:latin typeface="Helvetica Light" panose="020B0403020202020204" pitchFamily="34" charset="0"/>
              </a:rPr>
              <a:t>Book Illustrator</a:t>
            </a:r>
          </a:p>
          <a:p>
            <a:r>
              <a:rPr lang="en-GB" dirty="0">
                <a:latin typeface="Helvetica Light" panose="020B0403020202020204" pitchFamily="34" charset="0"/>
              </a:rPr>
              <a:t>Cake decorator</a:t>
            </a:r>
          </a:p>
          <a:p>
            <a:r>
              <a:rPr lang="en-GB" dirty="0">
                <a:latin typeface="Helvetica Light" panose="020B0403020202020204" pitchFamily="34" charset="0"/>
              </a:rPr>
              <a:t>Ceramics designer</a:t>
            </a:r>
          </a:p>
          <a:p>
            <a:r>
              <a:rPr lang="en-GB" dirty="0">
                <a:latin typeface="Helvetica Light" panose="020B0403020202020204" pitchFamily="34" charset="0"/>
              </a:rPr>
              <a:t>Gallery conservator </a:t>
            </a:r>
          </a:p>
          <a:p>
            <a:endParaRPr lang="en-GB" dirty="0">
              <a:latin typeface="Helvetica Light" panose="020B0403020202020204" pitchFamily="34" charset="0"/>
            </a:endParaRPr>
          </a:p>
          <a:p>
            <a:endParaRPr lang="en-GB" dirty="0">
              <a:latin typeface="Helvetica Light" panose="020B0403020202020204" pitchFamily="34" charset="0"/>
            </a:endParaRPr>
          </a:p>
          <a:p>
            <a:endParaRPr lang="en-GB" dirty="0">
              <a:latin typeface="Helvetica Light" panose="020B0403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EC6D2C-17C9-F54F-BD5F-14017194DD95}"/>
              </a:ext>
            </a:extLst>
          </p:cNvPr>
          <p:cNvSpPr/>
          <p:nvPr/>
        </p:nvSpPr>
        <p:spPr>
          <a:xfrm>
            <a:off x="3403918" y="1143000"/>
            <a:ext cx="6096000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latin typeface="Helvetica Light" panose="020B0403020202020204" pitchFamily="34" charset="0"/>
              </a:rPr>
              <a:t>Comic Book Creator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latin typeface="Helvetica Light" panose="020B0403020202020204" pitchFamily="34" charset="0"/>
              </a:rPr>
              <a:t>Costume designer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latin typeface="Helvetica Light" panose="020B0403020202020204" pitchFamily="34" charset="0"/>
              </a:rPr>
              <a:t>Digital imaging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latin typeface="Helvetica Light" panose="020B0403020202020204" pitchFamily="34" charset="0"/>
              </a:rPr>
              <a:t>Fashion designer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latin typeface="Helvetica Light" panose="020B0403020202020204" pitchFamily="34" charset="0"/>
              </a:rPr>
              <a:t>Film Producer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latin typeface="Helvetica Light" panose="020B0403020202020204" pitchFamily="34" charset="0"/>
              </a:rPr>
              <a:t>Florist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latin typeface="Helvetica Light" panose="020B0403020202020204" pitchFamily="34" charset="0"/>
              </a:rPr>
              <a:t>Exhibition designer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latin typeface="Helvetica Light" panose="020B0403020202020204" pitchFamily="34" charset="0"/>
              </a:rPr>
              <a:t>Community arts worker</a:t>
            </a:r>
          </a:p>
        </p:txBody>
      </p:sp>
    </p:spTree>
    <p:extLst>
      <p:ext uri="{BB962C8B-B14F-4D97-AF65-F5344CB8AC3E}">
        <p14:creationId xmlns:p14="http://schemas.microsoft.com/office/powerpoint/2010/main" val="23255768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9689"/>
            <a:ext cx="8650014" cy="756072"/>
          </a:xfrm>
          <a:solidFill>
            <a:srgbClr val="F58776"/>
          </a:solidFill>
        </p:spPr>
        <p:txBody>
          <a:bodyPr>
            <a:no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Helvetica Light" panose="020B0403020202020204" pitchFamily="34" charset="0"/>
              </a:rPr>
              <a:t>What Careers can Art take me into?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4242" y="1553860"/>
            <a:ext cx="9323648" cy="5508472"/>
          </a:xfrm>
        </p:spPr>
        <p:txBody>
          <a:bodyPr numCol="3">
            <a:noAutofit/>
          </a:bodyPr>
          <a:lstStyle/>
          <a:p>
            <a:r>
              <a:rPr lang="en-GB" sz="2400" dirty="0">
                <a:latin typeface="Helvetica Light" panose="020B0403020202020204" pitchFamily="34" charset="0"/>
              </a:rPr>
              <a:t>Glass Blower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Graphic designer</a:t>
            </a:r>
          </a:p>
          <a:p>
            <a:r>
              <a:rPr lang="en-GB" sz="2400">
                <a:latin typeface="Helvetica Light" panose="020B0403020202020204" pitchFamily="34" charset="0"/>
              </a:rPr>
              <a:t>Hairdresser</a:t>
            </a:r>
            <a:endParaRPr lang="en-GB" sz="2400" dirty="0">
              <a:latin typeface="Helvetica Light" panose="020B0403020202020204" pitchFamily="34" charset="0"/>
            </a:endParaRPr>
          </a:p>
          <a:p>
            <a:r>
              <a:rPr lang="en-GB" sz="2400" dirty="0">
                <a:latin typeface="Helvetica Light" panose="020B0403020202020204" pitchFamily="34" charset="0"/>
              </a:rPr>
              <a:t>Product designer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Interior designer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Jewellery designer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Make-up artist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Model maker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Photographer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Floral designer</a:t>
            </a:r>
          </a:p>
          <a:p>
            <a:endParaRPr lang="en-GB" sz="24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7FBB1C4-4944-FC46-B917-D5DC39BBBA2A}"/>
              </a:ext>
            </a:extLst>
          </p:cNvPr>
          <p:cNvSpPr/>
          <p:nvPr/>
        </p:nvSpPr>
        <p:spPr>
          <a:xfrm>
            <a:off x="4135335" y="1553860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Printmaker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Production designer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Prop maker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Street Artist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Stylist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Textile designer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Set designer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Software designer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Furniture designer/restorer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GB" sz="2400" dirty="0">
              <a:latin typeface="Helvetica Light" panose="020B0403020202020204" pitchFamily="34" charset="0"/>
            </a:endParaRP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GB" sz="2400" dirty="0">
              <a:latin typeface="Helvetica Light" panose="020B0403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A06EC8-2450-0B4A-A0B2-6150480C75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8489" y="0"/>
            <a:ext cx="3333510" cy="6609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628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ardrop 3">
            <a:extLst>
              <a:ext uri="{FF2B5EF4-FFF2-40B4-BE49-F238E27FC236}">
                <a16:creationId xmlns:a16="http://schemas.microsoft.com/office/drawing/2014/main" id="{D6AD1FF7-42E6-674E-A7AE-328791C8AC37}"/>
              </a:ext>
            </a:extLst>
          </p:cNvPr>
          <p:cNvSpPr/>
          <p:nvPr/>
        </p:nvSpPr>
        <p:spPr>
          <a:xfrm>
            <a:off x="0" y="1023504"/>
            <a:ext cx="5310495" cy="4810991"/>
          </a:xfrm>
          <a:prstGeom prst="teardrop">
            <a:avLst/>
          </a:prstGeom>
          <a:solidFill>
            <a:srgbClr val="515352"/>
          </a:solidFill>
          <a:ln>
            <a:solidFill>
              <a:srgbClr val="F58776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Helvetica Light" panose="020B0403020202020204" pitchFamily="34" charset="0"/>
              </a:rPr>
              <a:t>For more information on how to get a job in an Art and Design career, you could watch: </a:t>
            </a:r>
          </a:p>
          <a:p>
            <a:pPr algn="ctr"/>
            <a:r>
              <a:rPr lang="en-GB" sz="3200" dirty="0">
                <a:solidFill>
                  <a:schemeClr val="bg1"/>
                </a:solidFill>
                <a:latin typeface="Helvetica Light" panose="020B0403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https://www.youtube.com/watch?v=zf_tBRvCczo</a:t>
            </a:r>
            <a:r>
              <a:rPr lang="en-GB" sz="3200" dirty="0">
                <a:solidFill>
                  <a:schemeClr val="bg1"/>
                </a:solidFill>
                <a:latin typeface="Helvetica Light" panose="020B0403020202020204" pitchFamily="34" charset="0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7F25FA-0EA4-8E45-B1F8-0222AAE52A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3147" y="366765"/>
            <a:ext cx="6484536" cy="4863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528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2902"/>
            <a:ext cx="8261466" cy="830489"/>
          </a:xfrm>
          <a:solidFill>
            <a:srgbClr val="F58776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What could you research next?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56507" y="1638589"/>
            <a:ext cx="11278985" cy="421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2800"/>
              </a:spcBef>
              <a:buNone/>
            </a:pPr>
            <a:r>
              <a:rPr lang="en-GB" dirty="0">
                <a:latin typeface="Helvetica Light" panose="020B0403020202020204" pitchFamily="34" charset="0"/>
              </a:rPr>
              <a:t>For more information on Creative Industries in the UK:</a:t>
            </a:r>
          </a:p>
          <a:p>
            <a:pPr>
              <a:spcBef>
                <a:spcPts val="2800"/>
              </a:spcBef>
            </a:pPr>
            <a:r>
              <a:rPr lang="en-GB" dirty="0">
                <a:latin typeface="Helvetica Light" panose="020B0403020202020204" pitchFamily="34" charset="0"/>
                <a:hlinkClick r:id="rId2"/>
              </a:rPr>
              <a:t>http://www.thecreativeindustries.co.uk/resources/infographics</a:t>
            </a:r>
            <a:r>
              <a:rPr lang="en-GB" dirty="0">
                <a:latin typeface="Helvetica Light" panose="020B0403020202020204" pitchFamily="34" charset="0"/>
              </a:rPr>
              <a:t> </a:t>
            </a:r>
          </a:p>
          <a:p>
            <a:pPr marL="0" indent="0">
              <a:spcBef>
                <a:spcPts val="2800"/>
              </a:spcBef>
              <a:buNone/>
            </a:pPr>
            <a:r>
              <a:rPr lang="en-GB" dirty="0">
                <a:latin typeface="Helvetica Light" panose="020B0403020202020204" pitchFamily="34" charset="0"/>
              </a:rPr>
              <a:t>Information on careers in Art and Design:</a:t>
            </a:r>
          </a:p>
          <a:p>
            <a:pPr>
              <a:spcBef>
                <a:spcPts val="2800"/>
              </a:spcBef>
            </a:pPr>
            <a:r>
              <a:rPr lang="en-GB" dirty="0">
                <a:latin typeface="Helvetica Light" panose="020B0403020202020204" pitchFamily="34" charset="0"/>
                <a:hlinkClick r:id="rId3"/>
              </a:rPr>
              <a:t>https://icould.com/explore/subject/art+and+design</a:t>
            </a:r>
            <a:r>
              <a:rPr lang="en-GB" dirty="0">
                <a:latin typeface="Helvetica Light" panose="020B0403020202020204" pitchFamily="34" charset="0"/>
              </a:rPr>
              <a:t> </a:t>
            </a:r>
          </a:p>
          <a:p>
            <a:pPr marL="0" indent="0">
              <a:spcBef>
                <a:spcPts val="2800"/>
              </a:spcBef>
              <a:buNone/>
            </a:pPr>
            <a:r>
              <a:rPr lang="en-GB" dirty="0">
                <a:latin typeface="Helvetica Light" panose="020B0403020202020204" pitchFamily="34" charset="0"/>
              </a:rPr>
              <a:t>Watch a video on someone in the Art and Design Career:</a:t>
            </a:r>
          </a:p>
          <a:p>
            <a:pPr>
              <a:spcBef>
                <a:spcPts val="2800"/>
              </a:spcBef>
            </a:pPr>
            <a:r>
              <a:rPr lang="en-GB" dirty="0">
                <a:latin typeface="Helvetica Light" panose="020B0403020202020204" pitchFamily="34" charset="0"/>
                <a:hlinkClick r:id="rId4"/>
              </a:rPr>
              <a:t>https://www.careersbox.co.uk/blog/</a:t>
            </a:r>
            <a:r>
              <a:rPr lang="en-GB" dirty="0">
                <a:latin typeface="Helvetica Light" panose="020B0403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77975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96E2C68-F7F8-4D80-8D09-CFC3EF03726F}"/>
              </a:ext>
            </a:extLst>
          </p:cNvPr>
          <p:cNvSpPr txBox="1"/>
          <p:nvPr/>
        </p:nvSpPr>
        <p:spPr>
          <a:xfrm>
            <a:off x="2049432" y="3633453"/>
            <a:ext cx="8093136" cy="2369880"/>
          </a:xfrm>
          <a:prstGeom prst="rect">
            <a:avLst/>
          </a:prstGeom>
          <a:noFill/>
          <a:ln w="53975" cap="sq" cmpd="dbl">
            <a:solidFill>
              <a:schemeClr val="bg1">
                <a:lumMod val="50000"/>
              </a:schemeClr>
            </a:solidFill>
            <a:prstDash val="solid"/>
            <a:miter lim="800000"/>
          </a:ln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r>
              <a:rPr lang="en-US" sz="1200" dirty="0"/>
              <a:t>This resource is strictly for the use of member schools for as long as they remain members of The </a:t>
            </a:r>
            <a:r>
              <a:rPr lang="en-US" sz="1200" dirty="0" err="1"/>
              <a:t>PiXL</a:t>
            </a:r>
            <a:r>
              <a:rPr lang="en-US" sz="1200" dirty="0"/>
              <a:t> Club. It may not be copied, sold, or transferred to a third party or used by the school after membership ceases. Until such time it may be freely used within the member school.</a:t>
            </a:r>
            <a:endParaRPr lang="en-GB" sz="1200" dirty="0"/>
          </a:p>
          <a:p>
            <a:r>
              <a:rPr lang="en-US" sz="1200" dirty="0"/>
              <a:t> </a:t>
            </a:r>
            <a:endParaRPr lang="en-GB" sz="1200" dirty="0"/>
          </a:p>
          <a:p>
            <a:r>
              <a:rPr lang="en-US" sz="1200" dirty="0"/>
              <a:t>All opinions and contributions are those of the authors. The contents of this resource are not connected with, or endorsed by, any other company, </a:t>
            </a:r>
            <a:r>
              <a:rPr lang="en-US" sz="1200" dirty="0" err="1"/>
              <a:t>organisation</a:t>
            </a:r>
            <a:r>
              <a:rPr lang="en-US" sz="1200" dirty="0"/>
              <a:t> or institution. These papers were made by teachers in good faith based upon our understanding to date. </a:t>
            </a:r>
            <a:endParaRPr lang="en-GB" sz="1200" dirty="0"/>
          </a:p>
          <a:p>
            <a:r>
              <a:rPr lang="en-US" sz="1200" dirty="0"/>
              <a:t> </a:t>
            </a:r>
            <a:endParaRPr lang="en-GB" sz="1200" dirty="0"/>
          </a:p>
          <a:p>
            <a:r>
              <a:rPr lang="en-US" sz="1200" dirty="0" err="1"/>
              <a:t>PiXL</a:t>
            </a:r>
            <a:r>
              <a:rPr lang="en-US" sz="1200" dirty="0"/>
              <a:t> Club Ltd </a:t>
            </a:r>
            <a:r>
              <a:rPr lang="en-US" sz="1200" dirty="0" err="1"/>
              <a:t>endeavour</a:t>
            </a:r>
            <a:r>
              <a:rPr lang="en-US" sz="1200" dirty="0"/>
              <a:t> to trace and contact copyright owners. If there are any inadvertent omissions or errors in the acknowledgements or usage, this is unintended and </a:t>
            </a:r>
            <a:r>
              <a:rPr lang="en-US" sz="1200" dirty="0" err="1"/>
              <a:t>PiXL</a:t>
            </a:r>
            <a:r>
              <a:rPr lang="en-US" sz="1200" dirty="0"/>
              <a:t> will remedy these on written notification.</a:t>
            </a:r>
          </a:p>
          <a:p>
            <a:endParaRPr lang="en-GB" sz="14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085B5C8-A383-478A-864C-B9A53B9B8324}"/>
              </a:ext>
            </a:extLst>
          </p:cNvPr>
          <p:cNvSpPr/>
          <p:nvPr/>
        </p:nvSpPr>
        <p:spPr>
          <a:xfrm>
            <a:off x="4280441" y="3227339"/>
            <a:ext cx="36311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400" b="1" dirty="0"/>
              <a:t>Commissioned by The </a:t>
            </a:r>
            <a:r>
              <a:rPr lang="en-GB" sz="1400" b="1" dirty="0" err="1"/>
              <a:t>PiXL</a:t>
            </a:r>
            <a:r>
              <a:rPr lang="en-GB" sz="1400" b="1" dirty="0"/>
              <a:t> Club Ltd. May 2019</a:t>
            </a:r>
            <a:endParaRPr lang="en-US" sz="1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684114-FD42-C74E-AF02-3DCB6E0E051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188" y="478288"/>
            <a:ext cx="5643943" cy="2559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4475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plate Col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653</Words>
  <Application>Microsoft Macintosh PowerPoint</Application>
  <PresentationFormat>Widescreen</PresentationFormat>
  <Paragraphs>105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Helvetica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Study Art?</vt:lpstr>
      <vt:lpstr>Why Study Art?</vt:lpstr>
      <vt:lpstr>Why Study Art?</vt:lpstr>
      <vt:lpstr>Why Study Art?</vt:lpstr>
      <vt:lpstr>What can you do with Art and Design?</vt:lpstr>
      <vt:lpstr>What can you do with Art and Design?</vt:lpstr>
      <vt:lpstr>PowerPoint Presentation</vt:lpstr>
      <vt:lpstr>Developing Character and Culture:  What transferrable skills does Art &amp; Design give you?</vt:lpstr>
      <vt:lpstr>Developing Character and Culture:  What transferrable skills does Art &amp; Design give you?</vt:lpstr>
      <vt:lpstr>PowerPoint Presentation</vt:lpstr>
      <vt:lpstr>What Careers can Art take me into?</vt:lpstr>
      <vt:lpstr>What Careers can Art take me into?</vt:lpstr>
      <vt:lpstr>PowerPoint Presentation</vt:lpstr>
      <vt:lpstr>What could you research next?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Laura Hamilton</cp:lastModifiedBy>
  <cp:revision>92</cp:revision>
  <dcterms:created xsi:type="dcterms:W3CDTF">2017-10-31T01:11:11Z</dcterms:created>
  <dcterms:modified xsi:type="dcterms:W3CDTF">2019-05-04T11:32:54Z</dcterms:modified>
</cp:coreProperties>
</file>