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Lst>
  <p:sldSz cy="5143500" cx="9144000"/>
  <p:notesSz cx="6858000" cy="9144000"/>
  <p:embeddedFontLst>
    <p:embeddedFont>
      <p:font typeface="Indie Flower"/>
      <p:regular r:id="rId30"/>
    </p:embeddedFont>
    <p:embeddedFont>
      <p:font typeface="Comfortaa"/>
      <p:regular r:id="rId31"/>
      <p:bold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omfortaa-regular.fntdata"/><Relationship Id="rId30" Type="http://schemas.openxmlformats.org/officeDocument/2006/relationships/font" Target="fonts/IndieFlower-regular.fntdata"/><Relationship Id="rId11" Type="http://schemas.openxmlformats.org/officeDocument/2006/relationships/slide" Target="slides/slide6.xml"/><Relationship Id="rId10" Type="http://schemas.openxmlformats.org/officeDocument/2006/relationships/slide" Target="slides/slide5.xml"/><Relationship Id="rId32" Type="http://schemas.openxmlformats.org/officeDocument/2006/relationships/font" Target="fonts/Comfortaa-bold.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d41dc89ac7_0_3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d41dc89ac7_0_3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d41dc89ac7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d41dc89ac7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d41dc89ac7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d41dc89ac7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d41dc89ac7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d41dc89ac7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d41dc89ac7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d41dc89ac7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d41dc89ac7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d41dc89ac7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d41dc89ac7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d41dc89ac7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d41dc89ac7_0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d41dc89ac7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d41dc89ac7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d41dc89ac7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d41dc89ac7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d41dc89ac7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d41dc89ac7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d41dc89ac7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d41dc89ac7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d41dc89ac7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d41dc89ac7_0_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d41dc89ac7_0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d41dc89ac7_0_1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d41dc89ac7_0_1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d41dc89ac7_0_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d41dc89ac7_0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d41dc89ac7_0_1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d41dc89ac7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d41dc89ac7_0_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d41dc89ac7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d41dc89ac7_0_2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d41dc89ac7_0_2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d41dc89ac7_0_2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d41dc89ac7_0_2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d41dc89ac7_0_2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d41dc89ac7_0_2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d41dc89ac7_0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d41dc89ac7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d41dc89ac7_0_2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d41dc89ac7_0_2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d41dc89ac7_0_3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d41dc89ac7_0_3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CFE2F3"/>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0" y="75400"/>
            <a:ext cx="8520600" cy="10932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b="1" lang="en" sz="3000">
                <a:solidFill>
                  <a:srgbClr val="0000FF"/>
                </a:solidFill>
                <a:latin typeface="Comfortaa"/>
                <a:ea typeface="Comfortaa"/>
                <a:cs typeface="Comfortaa"/>
                <a:sym typeface="Comfortaa"/>
              </a:rPr>
              <a:t>St Julian’s Sixth Form</a:t>
            </a:r>
            <a:endParaRPr b="1" sz="3000">
              <a:solidFill>
                <a:srgbClr val="0000FF"/>
              </a:solidFill>
              <a:latin typeface="Comfortaa"/>
              <a:ea typeface="Comfortaa"/>
              <a:cs typeface="Comfortaa"/>
              <a:sym typeface="Comfortaa"/>
            </a:endParaRPr>
          </a:p>
          <a:p>
            <a:pPr indent="0" lvl="0" marL="0" rtl="0" algn="ctr">
              <a:spcBef>
                <a:spcPts val="0"/>
              </a:spcBef>
              <a:spcAft>
                <a:spcPts val="0"/>
              </a:spcAft>
              <a:buNone/>
            </a:pPr>
            <a:r>
              <a:rPr b="1" lang="en" sz="3000">
                <a:solidFill>
                  <a:srgbClr val="0000FF"/>
                </a:solidFill>
                <a:latin typeface="Comfortaa"/>
                <a:ea typeface="Comfortaa"/>
                <a:cs typeface="Comfortaa"/>
                <a:sym typeface="Comfortaa"/>
              </a:rPr>
              <a:t>VESPA Programme - The A Level Mindset</a:t>
            </a:r>
            <a:endParaRPr b="1" sz="3000">
              <a:solidFill>
                <a:srgbClr val="0000FF"/>
              </a:solidFill>
              <a:latin typeface="Comfortaa"/>
              <a:ea typeface="Comfortaa"/>
              <a:cs typeface="Comfortaa"/>
              <a:sym typeface="Comfortaa"/>
            </a:endParaRPr>
          </a:p>
        </p:txBody>
      </p:sp>
      <p:sp>
        <p:nvSpPr>
          <p:cNvPr id="55" name="Google Shape;55;p13"/>
          <p:cNvSpPr txBox="1"/>
          <p:nvPr>
            <p:ph idx="1" type="subTitle"/>
          </p:nvPr>
        </p:nvSpPr>
        <p:spPr>
          <a:xfrm>
            <a:off x="411575" y="1168600"/>
            <a:ext cx="8520600" cy="792600"/>
          </a:xfrm>
          <a:prstGeom prst="rect">
            <a:avLst/>
          </a:prstGeom>
        </p:spPr>
        <p:txBody>
          <a:bodyPr anchorCtr="0" anchor="t" bIns="91425" lIns="91425" spcFirstLastPara="1" rIns="91425" wrap="square" tIns="91425">
            <a:normAutofit fontScale="25000" lnSpcReduction="20000"/>
          </a:bodyPr>
          <a:lstStyle/>
          <a:p>
            <a:pPr indent="0" lvl="0" marL="0" rtl="0" algn="l">
              <a:spcBef>
                <a:spcPts val="0"/>
              </a:spcBef>
              <a:spcAft>
                <a:spcPts val="0"/>
              </a:spcAft>
              <a:buNone/>
            </a:pPr>
            <a:r>
              <a:rPr b="1" lang="en" sz="3200"/>
              <a:t> </a:t>
            </a:r>
            <a:endParaRPr b="1" sz="3200"/>
          </a:p>
          <a:p>
            <a:pPr indent="0" lvl="0" marL="0" rtl="0" algn="ctr">
              <a:lnSpc>
                <a:spcPct val="115000"/>
              </a:lnSpc>
              <a:spcBef>
                <a:spcPts val="0"/>
              </a:spcBef>
              <a:spcAft>
                <a:spcPts val="0"/>
              </a:spcAft>
              <a:buClr>
                <a:schemeClr val="dk1"/>
              </a:buClr>
              <a:buSzPts val="275"/>
              <a:buFont typeface="Arial"/>
              <a:buNone/>
            </a:pPr>
            <a:r>
              <a:rPr b="1" lang="en" sz="12030">
                <a:solidFill>
                  <a:srgbClr val="0000FF"/>
                </a:solidFill>
                <a:latin typeface="Indie Flower"/>
                <a:ea typeface="Indie Flower"/>
                <a:cs typeface="Indie Flower"/>
                <a:sym typeface="Indie Flower"/>
              </a:rPr>
              <a:t>How to be a successful A Level student</a:t>
            </a:r>
            <a:endParaRPr b="1" sz="12030">
              <a:solidFill>
                <a:srgbClr val="0000FF"/>
              </a:solidFill>
              <a:latin typeface="Indie Flower"/>
              <a:ea typeface="Indie Flower"/>
              <a:cs typeface="Indie Flower"/>
              <a:sym typeface="Indie Flower"/>
            </a:endParaRPr>
          </a:p>
          <a:p>
            <a:pPr indent="0" lvl="0" marL="0" rtl="0" algn="ctr">
              <a:spcBef>
                <a:spcPts val="1200"/>
              </a:spcBef>
              <a:spcAft>
                <a:spcPts val="0"/>
              </a:spcAft>
              <a:buNone/>
            </a:pPr>
            <a:r>
              <a:t/>
            </a:r>
            <a:endParaRPr b="1" sz="3200"/>
          </a:p>
        </p:txBody>
      </p:sp>
      <p:pic>
        <p:nvPicPr>
          <p:cNvPr id="56" name="Google Shape;56;p13"/>
          <p:cNvPicPr preferRelativeResize="0"/>
          <p:nvPr/>
        </p:nvPicPr>
        <p:blipFill>
          <a:blip r:embed="rId3">
            <a:alphaModFix/>
          </a:blip>
          <a:stretch>
            <a:fillRect/>
          </a:stretch>
        </p:blipFill>
        <p:spPr>
          <a:xfrm>
            <a:off x="901450" y="2359600"/>
            <a:ext cx="3489900" cy="2024850"/>
          </a:xfrm>
          <a:prstGeom prst="rect">
            <a:avLst/>
          </a:prstGeom>
          <a:noFill/>
          <a:ln>
            <a:noFill/>
          </a:ln>
        </p:spPr>
      </p:pic>
      <p:pic>
        <p:nvPicPr>
          <p:cNvPr id="57" name="Google Shape;57;p13"/>
          <p:cNvPicPr preferRelativeResize="0"/>
          <p:nvPr/>
        </p:nvPicPr>
        <p:blipFill rotWithShape="1">
          <a:blip r:embed="rId4">
            <a:alphaModFix/>
          </a:blip>
          <a:srcRect b="1263" l="0" r="0" t="15068"/>
          <a:stretch/>
        </p:blipFill>
        <p:spPr>
          <a:xfrm>
            <a:off x="5332800" y="1897600"/>
            <a:ext cx="2766975" cy="30461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ph type="title"/>
          </p:nvPr>
        </p:nvSpPr>
        <p:spPr>
          <a:xfrm>
            <a:off x="311700" y="125425"/>
            <a:ext cx="8520600" cy="572700"/>
          </a:xfrm>
          <a:prstGeom prst="rect">
            <a:avLst/>
          </a:prstGeom>
        </p:spPr>
        <p:txBody>
          <a:bodyPr anchorCtr="0" anchor="t" bIns="91425" lIns="91425" spcFirstLastPara="1" rIns="91425" wrap="square" tIns="91425">
            <a:normAutofit fontScale="90000"/>
          </a:bodyPr>
          <a:lstStyle/>
          <a:p>
            <a:pPr indent="0" lvl="0" marL="0" rtl="0" algn="ctr">
              <a:lnSpc>
                <a:spcPct val="115000"/>
              </a:lnSpc>
              <a:spcBef>
                <a:spcPts val="0"/>
              </a:spcBef>
              <a:spcAft>
                <a:spcPts val="0"/>
              </a:spcAft>
              <a:buClr>
                <a:schemeClr val="dk1"/>
              </a:buClr>
              <a:buSzPct val="34375"/>
              <a:buFont typeface="Arial"/>
              <a:buNone/>
            </a:pPr>
            <a:r>
              <a:rPr b="1" lang="en" sz="3200">
                <a:solidFill>
                  <a:srgbClr val="0000FF"/>
                </a:solidFill>
              </a:rPr>
              <a:t>VESPA  - </a:t>
            </a:r>
            <a:r>
              <a:rPr b="1" lang="en">
                <a:solidFill>
                  <a:srgbClr val="0000FF"/>
                </a:solidFill>
              </a:rPr>
              <a:t>The GCSE / A’ Level Mindset</a:t>
            </a:r>
            <a:endParaRPr b="1">
              <a:solidFill>
                <a:srgbClr val="0000FF"/>
              </a:solidFill>
            </a:endParaRPr>
          </a:p>
          <a:p>
            <a:pPr indent="0" lvl="0" marL="0" rtl="0" algn="ctr">
              <a:spcBef>
                <a:spcPts val="1200"/>
              </a:spcBef>
              <a:spcAft>
                <a:spcPts val="0"/>
              </a:spcAft>
              <a:buNone/>
            </a:pPr>
            <a:r>
              <a:t/>
            </a:r>
            <a:endParaRPr b="1"/>
          </a:p>
        </p:txBody>
      </p:sp>
      <p:sp>
        <p:nvSpPr>
          <p:cNvPr id="63" name="Google Shape;63;p14"/>
          <p:cNvSpPr txBox="1"/>
          <p:nvPr>
            <p:ph idx="1" type="body"/>
          </p:nvPr>
        </p:nvSpPr>
        <p:spPr>
          <a:xfrm>
            <a:off x="311700" y="822900"/>
            <a:ext cx="8520600" cy="3416400"/>
          </a:xfrm>
          <a:prstGeom prst="rect">
            <a:avLst/>
          </a:prstGeom>
        </p:spPr>
        <p:txBody>
          <a:bodyPr anchorCtr="0" anchor="t" bIns="91425" lIns="91425" spcFirstLastPara="1" rIns="91425" wrap="square" tIns="91425">
            <a:noAutofit/>
          </a:bodyPr>
          <a:lstStyle/>
          <a:p>
            <a:pPr indent="6706" lvl="0" marL="347445" marR="490374" rtl="0" algn="l">
              <a:lnSpc>
                <a:spcPct val="112455"/>
              </a:lnSpc>
              <a:spcBef>
                <a:spcPts val="816"/>
              </a:spcBef>
              <a:spcAft>
                <a:spcPts val="0"/>
              </a:spcAft>
              <a:buClr>
                <a:schemeClr val="dk1"/>
              </a:buClr>
              <a:buSzPts val="1100"/>
              <a:buFont typeface="Arial"/>
              <a:buNone/>
            </a:pPr>
            <a:r>
              <a:rPr lang="en" sz="2000">
                <a:solidFill>
                  <a:srgbClr val="0000FF"/>
                </a:solidFill>
                <a:latin typeface="Calibri"/>
                <a:ea typeface="Calibri"/>
                <a:cs typeface="Calibri"/>
                <a:sym typeface="Calibri"/>
              </a:rPr>
              <a:t>Commitmen</a:t>
            </a:r>
            <a:r>
              <a:rPr lang="en" sz="2000">
                <a:solidFill>
                  <a:srgbClr val="0000FF"/>
                </a:solidFill>
                <a:latin typeface="Calibri"/>
                <a:ea typeface="Calibri"/>
                <a:cs typeface="Calibri"/>
                <a:sym typeface="Calibri"/>
              </a:rPr>
              <a:t>t co</a:t>
            </a:r>
            <a:r>
              <a:rPr lang="en" sz="2000">
                <a:solidFill>
                  <a:srgbClr val="0000FF"/>
                </a:solidFill>
                <a:latin typeface="Calibri"/>
                <a:ea typeface="Calibri"/>
                <a:cs typeface="Calibri"/>
                <a:sym typeface="Calibri"/>
              </a:rPr>
              <a:t>rrelates most strongly with attainment. A*/A grade students demonstrate high levels of commitment compared to all other grade groups. 								(Source MTQ48: 2013).</a:t>
            </a:r>
            <a:endParaRPr sz="2000">
              <a:solidFill>
                <a:srgbClr val="0000FF"/>
              </a:solidFill>
              <a:latin typeface="Calibri"/>
              <a:ea typeface="Calibri"/>
              <a:cs typeface="Calibri"/>
              <a:sym typeface="Calibri"/>
            </a:endParaRPr>
          </a:p>
          <a:p>
            <a:pPr indent="6706" lvl="0" marL="347445" marR="490374" rtl="0" algn="l">
              <a:lnSpc>
                <a:spcPct val="112455"/>
              </a:lnSpc>
              <a:spcBef>
                <a:spcPts val="816"/>
              </a:spcBef>
              <a:spcAft>
                <a:spcPts val="0"/>
              </a:spcAft>
              <a:buClr>
                <a:schemeClr val="dk1"/>
              </a:buClr>
              <a:buSzPts val="1100"/>
              <a:buFont typeface="Arial"/>
              <a:buNone/>
            </a:pPr>
            <a:r>
              <a:t/>
            </a:r>
            <a:endParaRPr sz="2000">
              <a:solidFill>
                <a:schemeClr val="dk1"/>
              </a:solidFill>
              <a:highlight>
                <a:srgbClr val="0000FF"/>
              </a:highlight>
              <a:latin typeface="Calibri"/>
              <a:ea typeface="Calibri"/>
              <a:cs typeface="Calibri"/>
              <a:sym typeface="Calibri"/>
            </a:endParaRPr>
          </a:p>
        </p:txBody>
      </p:sp>
      <p:pic>
        <p:nvPicPr>
          <p:cNvPr id="64" name="Google Shape;64;p14"/>
          <p:cNvPicPr preferRelativeResize="0"/>
          <p:nvPr/>
        </p:nvPicPr>
        <p:blipFill rotWithShape="1">
          <a:blip r:embed="rId3">
            <a:alphaModFix/>
          </a:blip>
          <a:srcRect b="14759" l="27816" r="28010" t="42718"/>
          <a:stretch/>
        </p:blipFill>
        <p:spPr>
          <a:xfrm>
            <a:off x="2187250" y="1982175"/>
            <a:ext cx="4872676" cy="293162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txBox="1"/>
          <p:nvPr>
            <p:ph type="title"/>
          </p:nvPr>
        </p:nvSpPr>
        <p:spPr>
          <a:xfrm>
            <a:off x="311700" y="125425"/>
            <a:ext cx="8520600" cy="572700"/>
          </a:xfrm>
          <a:prstGeom prst="rect">
            <a:avLst/>
          </a:prstGeom>
        </p:spPr>
        <p:txBody>
          <a:bodyPr anchorCtr="0" anchor="t" bIns="91425" lIns="91425" spcFirstLastPara="1" rIns="91425" wrap="square" tIns="91425">
            <a:normAutofit fontScale="90000"/>
          </a:bodyPr>
          <a:lstStyle/>
          <a:p>
            <a:pPr indent="0" lvl="0" marL="0" rtl="0" algn="ctr">
              <a:lnSpc>
                <a:spcPct val="115000"/>
              </a:lnSpc>
              <a:spcBef>
                <a:spcPts val="0"/>
              </a:spcBef>
              <a:spcAft>
                <a:spcPts val="1200"/>
              </a:spcAft>
              <a:buNone/>
            </a:pPr>
            <a:r>
              <a:rPr b="1" lang="en" sz="3200">
                <a:solidFill>
                  <a:srgbClr val="0000FF"/>
                </a:solidFill>
              </a:rPr>
              <a:t>What is </a:t>
            </a:r>
            <a:r>
              <a:rPr b="1" lang="en" sz="3200">
                <a:solidFill>
                  <a:srgbClr val="0000FF"/>
                </a:solidFill>
              </a:rPr>
              <a:t>VESPA ? </a:t>
            </a:r>
            <a:endParaRPr b="1"/>
          </a:p>
        </p:txBody>
      </p:sp>
      <p:sp>
        <p:nvSpPr>
          <p:cNvPr id="70" name="Google Shape;70;p15"/>
          <p:cNvSpPr txBox="1"/>
          <p:nvPr>
            <p:ph idx="1" type="body"/>
          </p:nvPr>
        </p:nvSpPr>
        <p:spPr>
          <a:xfrm>
            <a:off x="59925" y="822900"/>
            <a:ext cx="90285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lang="en" sz="2000">
                <a:solidFill>
                  <a:srgbClr val="0000FF"/>
                </a:solidFill>
                <a:latin typeface="Calibri"/>
                <a:ea typeface="Calibri"/>
                <a:cs typeface="Calibri"/>
                <a:sym typeface="Calibri"/>
              </a:rPr>
              <a:t>• Developed by Steve Oakes and Martin Griffin at a 6th Form College in Oldham</a:t>
            </a:r>
            <a:endParaRPr sz="2000">
              <a:solidFill>
                <a:srgbClr val="0000FF"/>
              </a:solidFill>
              <a:latin typeface="Calibri"/>
              <a:ea typeface="Calibri"/>
              <a:cs typeface="Calibri"/>
              <a:sym typeface="Calibri"/>
            </a:endParaRPr>
          </a:p>
          <a:p>
            <a:pPr indent="6706" lvl="0" marL="347445" marR="490374" rtl="0" algn="l">
              <a:lnSpc>
                <a:spcPct val="112455"/>
              </a:lnSpc>
              <a:spcBef>
                <a:spcPts val="816"/>
              </a:spcBef>
              <a:spcAft>
                <a:spcPts val="0"/>
              </a:spcAft>
              <a:buClr>
                <a:schemeClr val="dk1"/>
              </a:buClr>
              <a:buSzPts val="1100"/>
              <a:buFont typeface="Arial"/>
              <a:buNone/>
            </a:pPr>
            <a:r>
              <a:t/>
            </a:r>
            <a:endParaRPr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lang="en" sz="2000">
                <a:solidFill>
                  <a:srgbClr val="0000FF"/>
                </a:solidFill>
                <a:latin typeface="Calibri"/>
                <a:ea typeface="Calibri"/>
                <a:cs typeface="Calibri"/>
                <a:sym typeface="Calibri"/>
              </a:rPr>
              <a:t>• Identified 5 areas that if underdeveloped, led to underperformance in A levels</a:t>
            </a:r>
            <a:endParaRPr sz="2000">
              <a:solidFill>
                <a:srgbClr val="0000FF"/>
              </a:solidFill>
              <a:latin typeface="Calibri"/>
              <a:ea typeface="Calibri"/>
              <a:cs typeface="Calibri"/>
              <a:sym typeface="Calibri"/>
            </a:endParaRPr>
          </a:p>
          <a:p>
            <a:pPr indent="6706" lvl="0" marL="347445" marR="490374" rtl="0" algn="l">
              <a:lnSpc>
                <a:spcPct val="112455"/>
              </a:lnSpc>
              <a:spcBef>
                <a:spcPts val="816"/>
              </a:spcBef>
              <a:spcAft>
                <a:spcPts val="0"/>
              </a:spcAft>
              <a:buClr>
                <a:schemeClr val="dk1"/>
              </a:buClr>
              <a:buSzPts val="1100"/>
              <a:buFont typeface="Arial"/>
              <a:buNone/>
            </a:pPr>
            <a:r>
              <a:t/>
            </a:r>
            <a:endParaRPr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lang="en" sz="2000">
                <a:solidFill>
                  <a:srgbClr val="0000FF"/>
                </a:solidFill>
                <a:latin typeface="Calibri"/>
                <a:ea typeface="Calibri"/>
                <a:cs typeface="Calibri"/>
                <a:sym typeface="Calibri"/>
              </a:rPr>
              <a:t>• The VESPA mindset is a series of diagnostic activities to help identify in which area you must develop as a student</a:t>
            </a:r>
            <a:endParaRPr sz="2000">
              <a:solidFill>
                <a:srgbClr val="0000FF"/>
              </a:solidFill>
              <a:latin typeface="Calibri"/>
              <a:ea typeface="Calibri"/>
              <a:cs typeface="Calibri"/>
              <a:sym typeface="Calibri"/>
            </a:endParaRPr>
          </a:p>
          <a:p>
            <a:pPr indent="6706" lvl="0" marL="347445" marR="490374" rtl="0" algn="l">
              <a:lnSpc>
                <a:spcPct val="112455"/>
              </a:lnSpc>
              <a:spcBef>
                <a:spcPts val="816"/>
              </a:spcBef>
              <a:spcAft>
                <a:spcPts val="0"/>
              </a:spcAft>
              <a:buClr>
                <a:schemeClr val="dk1"/>
              </a:buClr>
              <a:buSzPts val="1100"/>
              <a:buFont typeface="Arial"/>
              <a:buNone/>
            </a:pPr>
            <a:r>
              <a:t/>
            </a:r>
            <a:endParaRPr sz="2000">
              <a:solidFill>
                <a:srgbClr val="0000FF"/>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6"/>
          <p:cNvSpPr txBox="1"/>
          <p:nvPr>
            <p:ph type="title"/>
          </p:nvPr>
        </p:nvSpPr>
        <p:spPr>
          <a:xfrm>
            <a:off x="311700" y="125425"/>
            <a:ext cx="8520600" cy="572700"/>
          </a:xfrm>
          <a:prstGeom prst="rect">
            <a:avLst/>
          </a:prstGeom>
        </p:spPr>
        <p:txBody>
          <a:bodyPr anchorCtr="0" anchor="t" bIns="91425" lIns="91425" spcFirstLastPara="1" rIns="91425" wrap="square" tIns="91425">
            <a:normAutofit fontScale="90000"/>
          </a:bodyPr>
          <a:lstStyle/>
          <a:p>
            <a:pPr indent="0" lvl="0" marL="0" rtl="0" algn="ctr">
              <a:lnSpc>
                <a:spcPct val="115000"/>
              </a:lnSpc>
              <a:spcBef>
                <a:spcPts val="0"/>
              </a:spcBef>
              <a:spcAft>
                <a:spcPts val="1200"/>
              </a:spcAft>
              <a:buNone/>
            </a:pPr>
            <a:r>
              <a:rPr b="1" lang="en" sz="3200">
                <a:solidFill>
                  <a:srgbClr val="0000FF"/>
                </a:solidFill>
              </a:rPr>
              <a:t>What is VESPA ? </a:t>
            </a:r>
            <a:endParaRPr b="1"/>
          </a:p>
        </p:txBody>
      </p:sp>
      <p:sp>
        <p:nvSpPr>
          <p:cNvPr id="76" name="Google Shape;76;p16"/>
          <p:cNvSpPr txBox="1"/>
          <p:nvPr>
            <p:ph idx="1" type="body"/>
          </p:nvPr>
        </p:nvSpPr>
        <p:spPr>
          <a:xfrm>
            <a:off x="59925" y="822900"/>
            <a:ext cx="90285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i="1" lang="en" sz="2000">
                <a:solidFill>
                  <a:srgbClr val="0000FF"/>
                </a:solidFill>
                <a:latin typeface="Calibri"/>
                <a:ea typeface="Calibri"/>
                <a:cs typeface="Calibri"/>
                <a:sym typeface="Calibri"/>
              </a:rPr>
              <a:t>“Since we realised this, and we started teaching students these five skills, we’ve seen more and more students get better and better grades. Our students outperform most other students in the country.</a:t>
            </a:r>
            <a:endParaRPr i="1"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i="1" lang="en" sz="2000">
                <a:solidFill>
                  <a:srgbClr val="0000FF"/>
                </a:solidFill>
                <a:latin typeface="Calibri"/>
                <a:ea typeface="Calibri"/>
                <a:cs typeface="Calibri"/>
                <a:sym typeface="Calibri"/>
              </a:rPr>
              <a:t>Students get into better universities and get better jobs and we’ve been rated as one of the best school sixth forms in the country. Our students aren’t any more</a:t>
            </a:r>
            <a:endParaRPr i="1"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i="1" lang="en" sz="2000">
                <a:solidFill>
                  <a:srgbClr val="0000FF"/>
                </a:solidFill>
                <a:latin typeface="Calibri"/>
                <a:ea typeface="Calibri"/>
                <a:cs typeface="Calibri"/>
                <a:sym typeface="Calibri"/>
              </a:rPr>
              <a:t>intelligent than the students that came before them.</a:t>
            </a:r>
            <a:endParaRPr i="1"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i="1" lang="en" sz="2000">
                <a:solidFill>
                  <a:srgbClr val="0000FF"/>
                </a:solidFill>
                <a:latin typeface="Calibri"/>
                <a:ea typeface="Calibri"/>
                <a:cs typeface="Calibri"/>
                <a:sym typeface="Calibri"/>
              </a:rPr>
              <a:t>Instead, they have begun to learn a series of behaviours and thought processes.”</a:t>
            </a:r>
            <a:endParaRPr i="1"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lang="en" sz="2000">
                <a:solidFill>
                  <a:srgbClr val="0000FF"/>
                </a:solidFill>
                <a:latin typeface="Calibri"/>
                <a:ea typeface="Calibri"/>
                <a:cs typeface="Calibri"/>
                <a:sym typeface="Calibri"/>
              </a:rPr>
              <a:t>Steve Oakes 2018</a:t>
            </a:r>
            <a:endParaRPr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sz="2000">
              <a:solidFill>
                <a:srgbClr val="0000FF"/>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lnSpc>
                <a:spcPct val="115000"/>
              </a:lnSpc>
              <a:spcBef>
                <a:spcPts val="0"/>
              </a:spcBef>
              <a:spcAft>
                <a:spcPts val="1200"/>
              </a:spcAft>
              <a:buNone/>
            </a:pPr>
            <a:r>
              <a:rPr b="1" lang="en">
                <a:solidFill>
                  <a:srgbClr val="0000FF"/>
                </a:solidFill>
              </a:rPr>
              <a:t>What does VESPA stand for ?</a:t>
            </a:r>
            <a:endParaRPr b="1">
              <a:solidFill>
                <a:srgbClr val="0000FF"/>
              </a:solidFill>
            </a:endParaRPr>
          </a:p>
        </p:txBody>
      </p:sp>
      <p:sp>
        <p:nvSpPr>
          <p:cNvPr id="82" name="Google Shape;82;p17"/>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b="1" i="1" lang="en" sz="2000">
                <a:solidFill>
                  <a:srgbClr val="FF0000"/>
                </a:solidFill>
                <a:latin typeface="Calibri"/>
                <a:ea typeface="Calibri"/>
                <a:cs typeface="Calibri"/>
                <a:sym typeface="Calibri"/>
              </a:rPr>
              <a:t>Vision:</a:t>
            </a:r>
            <a:endParaRPr b="1" i="1" sz="20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i="1" lang="en" sz="2000">
                <a:solidFill>
                  <a:srgbClr val="0000FF"/>
                </a:solidFill>
                <a:latin typeface="Calibri"/>
                <a:ea typeface="Calibri"/>
                <a:cs typeface="Calibri"/>
                <a:sym typeface="Calibri"/>
              </a:rPr>
              <a:t>How well do you know what you want to achieve?</a:t>
            </a:r>
            <a:endParaRPr i="1"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000">
                <a:solidFill>
                  <a:srgbClr val="FF0000"/>
                </a:solidFill>
                <a:latin typeface="Calibri"/>
                <a:ea typeface="Calibri"/>
                <a:cs typeface="Calibri"/>
                <a:sym typeface="Calibri"/>
              </a:rPr>
              <a:t>Effort:</a:t>
            </a:r>
            <a:endParaRPr b="1" i="1" sz="20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i="1" lang="en" sz="2000">
                <a:solidFill>
                  <a:srgbClr val="0000FF"/>
                </a:solidFill>
                <a:latin typeface="Calibri"/>
                <a:ea typeface="Calibri"/>
                <a:cs typeface="Calibri"/>
                <a:sym typeface="Calibri"/>
              </a:rPr>
              <a:t>How many hours of independent work do you do?</a:t>
            </a:r>
            <a:endParaRPr i="1"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000">
              <a:solidFill>
                <a:srgbClr val="FF0000"/>
              </a:solidFill>
              <a:latin typeface="Calibri"/>
              <a:ea typeface="Calibri"/>
              <a:cs typeface="Calibri"/>
              <a:sym typeface="Calibri"/>
            </a:endParaRPr>
          </a:p>
        </p:txBody>
      </p:sp>
      <p:sp>
        <p:nvSpPr>
          <p:cNvPr id="83" name="Google Shape;83;p17"/>
          <p:cNvSpPr txBox="1"/>
          <p:nvPr>
            <p:ph idx="2" type="body"/>
          </p:nvPr>
        </p:nvSpPr>
        <p:spPr>
          <a:xfrm>
            <a:off x="4464350" y="1152475"/>
            <a:ext cx="4368000" cy="3416400"/>
          </a:xfrm>
          <a:prstGeom prst="rect">
            <a:avLst/>
          </a:prstGeom>
        </p:spPr>
        <p:txBody>
          <a:bodyPr anchorCtr="0" anchor="t" bIns="91425" lIns="91425" spcFirstLastPara="1" rIns="91425" wrap="square" tIns="91425">
            <a:noAutofit/>
          </a:bodyPr>
          <a:lstStyle/>
          <a:p>
            <a:pPr indent="0" lvl="0" marL="0" marR="490374" rtl="0" algn="l">
              <a:lnSpc>
                <a:spcPct val="92455"/>
              </a:lnSpc>
              <a:spcBef>
                <a:spcPts val="816"/>
              </a:spcBef>
              <a:spcAft>
                <a:spcPts val="0"/>
              </a:spcAft>
              <a:buClr>
                <a:schemeClr val="dk1"/>
              </a:buClr>
              <a:buSzPts val="852"/>
              <a:buFont typeface="Arial"/>
              <a:buNone/>
            </a:pPr>
            <a:r>
              <a:rPr b="1" i="1" lang="en" sz="1950">
                <a:solidFill>
                  <a:srgbClr val="FF0000"/>
                </a:solidFill>
                <a:latin typeface="Calibri"/>
                <a:ea typeface="Calibri"/>
                <a:cs typeface="Calibri"/>
                <a:sym typeface="Calibri"/>
              </a:rPr>
              <a:t>Systems:</a:t>
            </a:r>
            <a:endParaRPr b="1" i="1" sz="1950">
              <a:solidFill>
                <a:srgbClr val="FF0000"/>
              </a:solidFill>
              <a:latin typeface="Calibri"/>
              <a:ea typeface="Calibri"/>
              <a:cs typeface="Calibri"/>
              <a:sym typeface="Calibri"/>
            </a:endParaRPr>
          </a:p>
          <a:p>
            <a:pPr indent="0" lvl="0" marL="0" marR="490374" rtl="0" algn="l">
              <a:lnSpc>
                <a:spcPct val="92455"/>
              </a:lnSpc>
              <a:spcBef>
                <a:spcPts val="816"/>
              </a:spcBef>
              <a:spcAft>
                <a:spcPts val="0"/>
              </a:spcAft>
              <a:buClr>
                <a:schemeClr val="dk1"/>
              </a:buClr>
              <a:buSzPts val="852"/>
              <a:buFont typeface="Arial"/>
              <a:buNone/>
            </a:pPr>
            <a:r>
              <a:rPr i="1" lang="en" sz="1950">
                <a:solidFill>
                  <a:srgbClr val="0000FF"/>
                </a:solidFill>
                <a:latin typeface="Calibri"/>
                <a:ea typeface="Calibri"/>
                <a:cs typeface="Calibri"/>
                <a:sym typeface="Calibri"/>
              </a:rPr>
              <a:t>How do you organise your learning and organise your time?</a:t>
            </a:r>
            <a:endParaRPr i="1" sz="1950">
              <a:solidFill>
                <a:srgbClr val="0000FF"/>
              </a:solidFill>
              <a:latin typeface="Calibri"/>
              <a:ea typeface="Calibri"/>
              <a:cs typeface="Calibri"/>
              <a:sym typeface="Calibri"/>
            </a:endParaRPr>
          </a:p>
          <a:p>
            <a:pPr indent="0" lvl="0" marL="0" marR="490374" rtl="0" algn="l">
              <a:lnSpc>
                <a:spcPct val="92455"/>
              </a:lnSpc>
              <a:spcBef>
                <a:spcPts val="816"/>
              </a:spcBef>
              <a:spcAft>
                <a:spcPts val="0"/>
              </a:spcAft>
              <a:buClr>
                <a:schemeClr val="dk1"/>
              </a:buClr>
              <a:buSzPts val="852"/>
              <a:buFont typeface="Arial"/>
              <a:buNone/>
            </a:pPr>
            <a:r>
              <a:rPr b="1" i="1" lang="en" sz="1950">
                <a:solidFill>
                  <a:srgbClr val="FF0000"/>
                </a:solidFill>
                <a:latin typeface="Calibri"/>
                <a:ea typeface="Calibri"/>
                <a:cs typeface="Calibri"/>
                <a:sym typeface="Calibri"/>
              </a:rPr>
              <a:t>Practice:</a:t>
            </a:r>
            <a:endParaRPr b="1" i="1" sz="1950">
              <a:solidFill>
                <a:srgbClr val="FF0000"/>
              </a:solidFill>
              <a:latin typeface="Calibri"/>
              <a:ea typeface="Calibri"/>
              <a:cs typeface="Calibri"/>
              <a:sym typeface="Calibri"/>
            </a:endParaRPr>
          </a:p>
          <a:p>
            <a:pPr indent="0" lvl="0" marL="0" marR="490374" rtl="0" algn="l">
              <a:lnSpc>
                <a:spcPct val="92455"/>
              </a:lnSpc>
              <a:spcBef>
                <a:spcPts val="816"/>
              </a:spcBef>
              <a:spcAft>
                <a:spcPts val="0"/>
              </a:spcAft>
              <a:buClr>
                <a:schemeClr val="dk1"/>
              </a:buClr>
              <a:buSzPts val="852"/>
              <a:buFont typeface="Arial"/>
              <a:buNone/>
            </a:pPr>
            <a:r>
              <a:rPr i="1" lang="en" sz="1950">
                <a:solidFill>
                  <a:srgbClr val="0000FF"/>
                </a:solidFill>
                <a:latin typeface="Calibri"/>
                <a:ea typeface="Calibri"/>
                <a:cs typeface="Calibri"/>
                <a:sym typeface="Calibri"/>
              </a:rPr>
              <a:t>What kind of work do you do to practice your skills?</a:t>
            </a:r>
            <a:endParaRPr i="1" sz="1950">
              <a:solidFill>
                <a:srgbClr val="0000FF"/>
              </a:solidFill>
              <a:latin typeface="Calibri"/>
              <a:ea typeface="Calibri"/>
              <a:cs typeface="Calibri"/>
              <a:sym typeface="Calibri"/>
            </a:endParaRPr>
          </a:p>
          <a:p>
            <a:pPr indent="0" lvl="0" marL="0" marR="490374" rtl="0" algn="l">
              <a:lnSpc>
                <a:spcPct val="92455"/>
              </a:lnSpc>
              <a:spcBef>
                <a:spcPts val="816"/>
              </a:spcBef>
              <a:spcAft>
                <a:spcPts val="0"/>
              </a:spcAft>
              <a:buClr>
                <a:schemeClr val="dk1"/>
              </a:buClr>
              <a:buSzPts val="852"/>
              <a:buFont typeface="Arial"/>
              <a:buNone/>
            </a:pPr>
            <a:r>
              <a:rPr b="1" i="1" lang="en" sz="1950">
                <a:solidFill>
                  <a:srgbClr val="FF0000"/>
                </a:solidFill>
                <a:latin typeface="Calibri"/>
                <a:ea typeface="Calibri"/>
                <a:cs typeface="Calibri"/>
                <a:sym typeface="Calibri"/>
              </a:rPr>
              <a:t>Attitude:</a:t>
            </a:r>
            <a:endParaRPr b="1" i="1" sz="1950">
              <a:solidFill>
                <a:srgbClr val="FF0000"/>
              </a:solidFill>
              <a:latin typeface="Calibri"/>
              <a:ea typeface="Calibri"/>
              <a:cs typeface="Calibri"/>
              <a:sym typeface="Calibri"/>
            </a:endParaRPr>
          </a:p>
          <a:p>
            <a:pPr indent="0" lvl="0" marL="0" marR="490374" rtl="0" algn="l">
              <a:lnSpc>
                <a:spcPct val="92455"/>
              </a:lnSpc>
              <a:spcBef>
                <a:spcPts val="816"/>
              </a:spcBef>
              <a:spcAft>
                <a:spcPts val="0"/>
              </a:spcAft>
              <a:buClr>
                <a:schemeClr val="dk1"/>
              </a:buClr>
              <a:buSzPts val="852"/>
              <a:buFont typeface="Arial"/>
              <a:buNone/>
            </a:pPr>
            <a:r>
              <a:rPr i="1" lang="en" sz="1950">
                <a:solidFill>
                  <a:srgbClr val="0000FF"/>
                </a:solidFill>
                <a:latin typeface="Calibri"/>
                <a:ea typeface="Calibri"/>
                <a:cs typeface="Calibri"/>
                <a:sym typeface="Calibri"/>
              </a:rPr>
              <a:t>How do you respond to setbacks?</a:t>
            </a:r>
            <a:endParaRPr i="1" sz="1950">
              <a:solidFill>
                <a:srgbClr val="0000FF"/>
              </a:solidFill>
              <a:latin typeface="Calibri"/>
              <a:ea typeface="Calibri"/>
              <a:cs typeface="Calibri"/>
              <a:sym typeface="Calibri"/>
            </a:endParaRPr>
          </a:p>
          <a:p>
            <a:pPr indent="0" lvl="0" marL="0" marR="490374" rtl="0" algn="l">
              <a:lnSpc>
                <a:spcPct val="92455"/>
              </a:lnSpc>
              <a:spcBef>
                <a:spcPts val="816"/>
              </a:spcBef>
              <a:spcAft>
                <a:spcPts val="0"/>
              </a:spcAft>
              <a:buClr>
                <a:schemeClr val="dk1"/>
              </a:buClr>
              <a:buSzPts val="852"/>
              <a:buFont typeface="Arial"/>
              <a:buNone/>
            </a:pPr>
            <a:r>
              <a:t/>
            </a:r>
            <a:endParaRPr i="1" sz="1950">
              <a:solidFill>
                <a:srgbClr val="0000FF"/>
              </a:solidFill>
              <a:latin typeface="Calibri"/>
              <a:ea typeface="Calibri"/>
              <a:cs typeface="Calibri"/>
              <a:sym typeface="Calibri"/>
            </a:endParaRPr>
          </a:p>
          <a:p>
            <a:pPr indent="0" lvl="0" marL="0" marR="490374" rtl="0" algn="l">
              <a:lnSpc>
                <a:spcPct val="92455"/>
              </a:lnSpc>
              <a:spcBef>
                <a:spcPts val="816"/>
              </a:spcBef>
              <a:spcAft>
                <a:spcPts val="0"/>
              </a:spcAft>
              <a:buClr>
                <a:schemeClr val="dk1"/>
              </a:buClr>
              <a:buSzPts val="852"/>
              <a:buFont typeface="Arial"/>
              <a:buNone/>
            </a:pPr>
            <a:r>
              <a:t/>
            </a:r>
            <a:endParaRPr b="1" i="1" sz="1950">
              <a:solidFill>
                <a:srgbClr val="FF0000"/>
              </a:solidFill>
              <a:latin typeface="Calibri"/>
              <a:ea typeface="Calibri"/>
              <a:cs typeface="Calibri"/>
              <a:sym typeface="Calibri"/>
            </a:endParaRPr>
          </a:p>
          <a:p>
            <a:pPr indent="0" lvl="0" marL="0" rtl="0" algn="l">
              <a:lnSpc>
                <a:spcPct val="95000"/>
              </a:lnSpc>
              <a:spcBef>
                <a:spcPts val="0"/>
              </a:spcBef>
              <a:spcAft>
                <a:spcPts val="1200"/>
              </a:spcAft>
              <a:buSzPts val="852"/>
              <a:buNone/>
            </a:pPr>
            <a:r>
              <a:t/>
            </a:r>
            <a:endParaRPr sz="1085"/>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8"/>
          <p:cNvSpPr txBox="1"/>
          <p:nvPr>
            <p:ph type="title"/>
          </p:nvPr>
        </p:nvSpPr>
        <p:spPr>
          <a:xfrm>
            <a:off x="311700" y="125425"/>
            <a:ext cx="85206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0"/>
              </a:spcBef>
              <a:spcAft>
                <a:spcPts val="1200"/>
              </a:spcAft>
              <a:buSzPts val="990"/>
              <a:buNone/>
            </a:pPr>
            <a:r>
              <a:rPr b="1" lang="en" sz="4020">
                <a:solidFill>
                  <a:srgbClr val="0000FF"/>
                </a:solidFill>
              </a:rPr>
              <a:t>Vision</a:t>
            </a:r>
            <a:endParaRPr b="1" sz="4020">
              <a:solidFill>
                <a:srgbClr val="0000FF"/>
              </a:solidFill>
            </a:endParaRPr>
          </a:p>
        </p:txBody>
      </p:sp>
      <p:sp>
        <p:nvSpPr>
          <p:cNvPr id="89" name="Google Shape;89;p18"/>
          <p:cNvSpPr txBox="1"/>
          <p:nvPr>
            <p:ph idx="1" type="body"/>
          </p:nvPr>
        </p:nvSpPr>
        <p:spPr>
          <a:xfrm>
            <a:off x="59925" y="822900"/>
            <a:ext cx="90285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sz="2000">
              <a:solidFill>
                <a:srgbClr val="0000FF"/>
              </a:solidFill>
              <a:latin typeface="Calibri"/>
              <a:ea typeface="Calibri"/>
              <a:cs typeface="Calibri"/>
              <a:sym typeface="Calibri"/>
            </a:endParaRPr>
          </a:p>
        </p:txBody>
      </p:sp>
      <p:pic>
        <p:nvPicPr>
          <p:cNvPr id="90" name="Google Shape;90;p18"/>
          <p:cNvPicPr preferRelativeResize="0"/>
          <p:nvPr/>
        </p:nvPicPr>
        <p:blipFill>
          <a:blip r:embed="rId3">
            <a:alphaModFix/>
          </a:blip>
          <a:stretch>
            <a:fillRect/>
          </a:stretch>
        </p:blipFill>
        <p:spPr>
          <a:xfrm>
            <a:off x="1680950" y="1020188"/>
            <a:ext cx="5529925" cy="35101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9"/>
          <p:cNvSpPr txBox="1"/>
          <p:nvPr>
            <p:ph type="title"/>
          </p:nvPr>
        </p:nvSpPr>
        <p:spPr>
          <a:xfrm>
            <a:off x="311700" y="1254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990"/>
              <a:buNone/>
            </a:pPr>
            <a:r>
              <a:rPr b="1" i="1" lang="en" sz="2900">
                <a:solidFill>
                  <a:srgbClr val="FF0000"/>
                </a:solidFill>
                <a:latin typeface="Calibri"/>
                <a:ea typeface="Calibri"/>
                <a:cs typeface="Calibri"/>
                <a:sym typeface="Calibri"/>
              </a:rPr>
              <a:t>LOW VISION STUDENTS</a:t>
            </a:r>
            <a:endParaRPr b="1" sz="3620">
              <a:solidFill>
                <a:srgbClr val="FF0000"/>
              </a:solidFill>
            </a:endParaRPr>
          </a:p>
        </p:txBody>
      </p:sp>
      <p:sp>
        <p:nvSpPr>
          <p:cNvPr id="96" name="Google Shape;96;p19"/>
          <p:cNvSpPr txBox="1"/>
          <p:nvPr>
            <p:ph idx="1" type="body"/>
          </p:nvPr>
        </p:nvSpPr>
        <p:spPr>
          <a:xfrm>
            <a:off x="719100" y="822900"/>
            <a:ext cx="77502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i="1"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500">
                <a:solidFill>
                  <a:srgbClr val="0000FF"/>
                </a:solidFill>
                <a:latin typeface="Calibri"/>
                <a:ea typeface="Calibri"/>
                <a:cs typeface="Calibri"/>
                <a:sym typeface="Calibri"/>
              </a:rPr>
              <a:t>• Listless</a:t>
            </a:r>
            <a:endParaRPr b="1" i="1" sz="25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500">
                <a:solidFill>
                  <a:srgbClr val="0000FF"/>
                </a:solidFill>
                <a:latin typeface="Calibri"/>
                <a:ea typeface="Calibri"/>
                <a:cs typeface="Calibri"/>
                <a:sym typeface="Calibri"/>
              </a:rPr>
              <a:t>• Bored</a:t>
            </a:r>
            <a:endParaRPr b="1" i="1" sz="25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500">
                <a:solidFill>
                  <a:srgbClr val="0000FF"/>
                </a:solidFill>
                <a:latin typeface="Calibri"/>
                <a:ea typeface="Calibri"/>
                <a:cs typeface="Calibri"/>
                <a:sym typeface="Calibri"/>
              </a:rPr>
              <a:t>• Low level anxiety</a:t>
            </a:r>
            <a:endParaRPr b="1" i="1" sz="25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500">
                <a:solidFill>
                  <a:srgbClr val="0000FF"/>
                </a:solidFill>
                <a:latin typeface="Calibri"/>
                <a:ea typeface="Calibri"/>
                <a:cs typeface="Calibri"/>
                <a:sym typeface="Calibri"/>
              </a:rPr>
              <a:t>• Exasperated</a:t>
            </a:r>
            <a:endParaRPr b="1" i="1" sz="25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500">
                <a:solidFill>
                  <a:srgbClr val="0000FF"/>
                </a:solidFill>
                <a:latin typeface="Calibri"/>
                <a:ea typeface="Calibri"/>
                <a:cs typeface="Calibri"/>
                <a:sym typeface="Calibri"/>
              </a:rPr>
              <a:t>• Tendency to procrastinate</a:t>
            </a:r>
            <a:endParaRPr b="1" i="1" sz="25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i="1" sz="2000">
              <a:solidFill>
                <a:srgbClr val="0000FF"/>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0"/>
          <p:cNvSpPr txBox="1"/>
          <p:nvPr>
            <p:ph type="title"/>
          </p:nvPr>
        </p:nvSpPr>
        <p:spPr>
          <a:xfrm>
            <a:off x="311700" y="1254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990"/>
              <a:buNone/>
            </a:pPr>
            <a:r>
              <a:rPr b="1" i="1" lang="en" sz="2900">
                <a:solidFill>
                  <a:srgbClr val="FF0000"/>
                </a:solidFill>
                <a:latin typeface="Calibri"/>
                <a:ea typeface="Calibri"/>
                <a:cs typeface="Calibri"/>
                <a:sym typeface="Calibri"/>
              </a:rPr>
              <a:t>VISION – KEY PRINCIPLES</a:t>
            </a:r>
            <a:endParaRPr b="1" sz="3620">
              <a:solidFill>
                <a:srgbClr val="FF0000"/>
              </a:solidFill>
            </a:endParaRPr>
          </a:p>
        </p:txBody>
      </p:sp>
      <p:sp>
        <p:nvSpPr>
          <p:cNvPr id="102" name="Google Shape;102;p20"/>
          <p:cNvSpPr txBox="1"/>
          <p:nvPr>
            <p:ph idx="1" type="body"/>
          </p:nvPr>
        </p:nvSpPr>
        <p:spPr>
          <a:xfrm>
            <a:off x="719100" y="822900"/>
            <a:ext cx="77502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i="1" sz="20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i="1" sz="2000">
              <a:solidFill>
                <a:srgbClr val="0000FF"/>
              </a:solidFill>
              <a:latin typeface="Calibri"/>
              <a:ea typeface="Calibri"/>
              <a:cs typeface="Calibri"/>
              <a:sym typeface="Calibri"/>
            </a:endParaRPr>
          </a:p>
        </p:txBody>
      </p:sp>
      <p:pic>
        <p:nvPicPr>
          <p:cNvPr id="103" name="Google Shape;103;p20"/>
          <p:cNvPicPr preferRelativeResize="0"/>
          <p:nvPr/>
        </p:nvPicPr>
        <p:blipFill rotWithShape="1">
          <a:blip r:embed="rId3">
            <a:alphaModFix/>
          </a:blip>
          <a:srcRect b="27960" l="27573" r="28371" t="34563"/>
          <a:stretch/>
        </p:blipFill>
        <p:spPr>
          <a:xfrm>
            <a:off x="888875" y="918850"/>
            <a:ext cx="7300775" cy="38817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1"/>
          <p:cNvSpPr txBox="1"/>
          <p:nvPr>
            <p:ph idx="4294967295" type="title"/>
          </p:nvPr>
        </p:nvSpPr>
        <p:spPr>
          <a:xfrm>
            <a:off x="311700" y="75500"/>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990"/>
              <a:buNone/>
            </a:pPr>
            <a:r>
              <a:rPr b="1" i="1" lang="en" sz="5200">
                <a:solidFill>
                  <a:srgbClr val="FF0000"/>
                </a:solidFill>
                <a:latin typeface="Calibri"/>
                <a:ea typeface="Calibri"/>
                <a:cs typeface="Calibri"/>
                <a:sym typeface="Calibri"/>
              </a:rPr>
              <a:t>Effort</a:t>
            </a:r>
            <a:endParaRPr b="1" sz="5920">
              <a:solidFill>
                <a:srgbClr val="FF0000"/>
              </a:solidFill>
            </a:endParaRPr>
          </a:p>
        </p:txBody>
      </p:sp>
      <p:pic>
        <p:nvPicPr>
          <p:cNvPr id="109" name="Google Shape;109;p21"/>
          <p:cNvPicPr preferRelativeResize="0"/>
          <p:nvPr/>
        </p:nvPicPr>
        <p:blipFill rotWithShape="1">
          <a:blip r:embed="rId3">
            <a:alphaModFix/>
          </a:blip>
          <a:srcRect b="19243" l="31388" r="25263" t="46913"/>
          <a:stretch/>
        </p:blipFill>
        <p:spPr>
          <a:xfrm>
            <a:off x="1368275" y="1158550"/>
            <a:ext cx="6774599" cy="371529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2"/>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Clr>
                <a:schemeClr val="dk1"/>
              </a:buClr>
              <a:buSzPts val="1100"/>
              <a:buFont typeface="Arial"/>
              <a:buNone/>
            </a:pPr>
            <a:r>
              <a:rPr b="1" i="1" lang="en" sz="3000">
                <a:solidFill>
                  <a:srgbClr val="FF0000"/>
                </a:solidFill>
                <a:latin typeface="Calibri"/>
                <a:ea typeface="Calibri"/>
                <a:cs typeface="Calibri"/>
                <a:sym typeface="Calibri"/>
              </a:rPr>
              <a:t>‘LOW EFFORT’ STUDENTS</a:t>
            </a:r>
            <a:endParaRPr b="1" sz="3300">
              <a:solidFill>
                <a:srgbClr val="FF0000"/>
              </a:solidFill>
            </a:endParaRPr>
          </a:p>
        </p:txBody>
      </p:sp>
      <p:sp>
        <p:nvSpPr>
          <p:cNvPr id="115" name="Google Shape;115;p22"/>
          <p:cNvSpPr txBox="1"/>
          <p:nvPr>
            <p:ph idx="1" type="body"/>
          </p:nvPr>
        </p:nvSpPr>
        <p:spPr>
          <a:xfrm>
            <a:off x="219725" y="503300"/>
            <a:ext cx="86127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b="1" i="1" sz="17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FF0000"/>
                </a:solidFill>
                <a:latin typeface="Calibri"/>
                <a:ea typeface="Calibri"/>
                <a:cs typeface="Calibri"/>
                <a:sym typeface="Calibri"/>
              </a:rPr>
              <a:t>• Make friends with other low effort students</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FF0000"/>
                </a:solidFill>
                <a:latin typeface="Calibri"/>
                <a:ea typeface="Calibri"/>
                <a:cs typeface="Calibri"/>
                <a:sym typeface="Calibri"/>
              </a:rPr>
              <a:t>• Effort is relative – “Seriously, no one does that!”.</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FF0000"/>
                </a:solidFill>
                <a:latin typeface="Calibri"/>
                <a:ea typeface="Calibri"/>
                <a:cs typeface="Calibri"/>
                <a:sym typeface="Calibri"/>
              </a:rPr>
              <a:t>• They don't know anyone who works as hard we say they have to work</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FF0000"/>
                </a:solidFill>
                <a:latin typeface="Calibri"/>
                <a:ea typeface="Calibri"/>
                <a:cs typeface="Calibri"/>
                <a:sym typeface="Calibri"/>
              </a:rPr>
              <a:t>• They will adjust peer groups to avoid work</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FF0000"/>
                </a:solidFill>
                <a:latin typeface="Calibri"/>
                <a:ea typeface="Calibri"/>
                <a:cs typeface="Calibri"/>
                <a:sym typeface="Calibri"/>
              </a:rPr>
              <a:t>• They think going to lessons &amp; doing their homework is ENOUGH</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FF0000"/>
                </a:solidFill>
                <a:latin typeface="Calibri"/>
                <a:ea typeface="Calibri"/>
                <a:cs typeface="Calibri"/>
                <a:sym typeface="Calibri"/>
              </a:rPr>
              <a:t>• They need help in breaking down their view of what is ‘normal’</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3"/>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1100"/>
              <a:buNone/>
            </a:pPr>
            <a:r>
              <a:rPr b="1" i="1" lang="en" sz="3000">
                <a:solidFill>
                  <a:srgbClr val="FF0000"/>
                </a:solidFill>
                <a:latin typeface="Calibri"/>
                <a:ea typeface="Calibri"/>
                <a:cs typeface="Calibri"/>
                <a:sym typeface="Calibri"/>
              </a:rPr>
              <a:t>EFFORT Key Principles</a:t>
            </a:r>
            <a:endParaRPr b="1" sz="3300">
              <a:solidFill>
                <a:srgbClr val="FF0000"/>
              </a:solidFill>
            </a:endParaRPr>
          </a:p>
        </p:txBody>
      </p:sp>
      <p:sp>
        <p:nvSpPr>
          <p:cNvPr id="121" name="Google Shape;121;p23"/>
          <p:cNvSpPr txBox="1"/>
          <p:nvPr>
            <p:ph idx="1" type="body"/>
          </p:nvPr>
        </p:nvSpPr>
        <p:spPr>
          <a:xfrm>
            <a:off x="219725" y="503300"/>
            <a:ext cx="86127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b="1" i="1" sz="17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pic>
        <p:nvPicPr>
          <p:cNvPr id="122" name="Google Shape;122;p23"/>
          <p:cNvPicPr preferRelativeResize="0"/>
          <p:nvPr/>
        </p:nvPicPr>
        <p:blipFill rotWithShape="1">
          <a:blip r:embed="rId3">
            <a:alphaModFix/>
          </a:blip>
          <a:srcRect b="19806" l="29033" r="27035" t="37864"/>
          <a:stretch/>
        </p:blipFill>
        <p:spPr>
          <a:xfrm>
            <a:off x="1168500" y="828975"/>
            <a:ext cx="6481825" cy="390337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4"/>
          <p:cNvSpPr txBox="1"/>
          <p:nvPr>
            <p:ph idx="4294967295"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1100"/>
              <a:buNone/>
            </a:pPr>
            <a:r>
              <a:rPr b="1" lang="en" sz="5000">
                <a:solidFill>
                  <a:srgbClr val="FF0000"/>
                </a:solidFill>
                <a:latin typeface="Calibri"/>
                <a:ea typeface="Calibri"/>
                <a:cs typeface="Calibri"/>
                <a:sym typeface="Calibri"/>
              </a:rPr>
              <a:t>Systems</a:t>
            </a:r>
            <a:endParaRPr b="1" sz="5000">
              <a:solidFill>
                <a:srgbClr val="FF0000"/>
              </a:solidFill>
              <a:latin typeface="Calibri"/>
              <a:ea typeface="Calibri"/>
              <a:cs typeface="Calibri"/>
              <a:sym typeface="Calibri"/>
            </a:endParaRPr>
          </a:p>
        </p:txBody>
      </p:sp>
      <p:pic>
        <p:nvPicPr>
          <p:cNvPr id="128" name="Google Shape;128;p24"/>
          <p:cNvPicPr preferRelativeResize="0"/>
          <p:nvPr/>
        </p:nvPicPr>
        <p:blipFill>
          <a:blip r:embed="rId3">
            <a:alphaModFix/>
          </a:blip>
          <a:stretch>
            <a:fillRect/>
          </a:stretch>
        </p:blipFill>
        <p:spPr>
          <a:xfrm>
            <a:off x="1376038" y="1151425"/>
            <a:ext cx="6391925" cy="31959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25"/>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990"/>
              <a:buNone/>
            </a:pPr>
            <a:r>
              <a:rPr b="1" i="1" lang="en" sz="3500">
                <a:solidFill>
                  <a:srgbClr val="FF0000"/>
                </a:solidFill>
                <a:latin typeface="Calibri"/>
                <a:ea typeface="Calibri"/>
                <a:cs typeface="Calibri"/>
                <a:sym typeface="Calibri"/>
              </a:rPr>
              <a:t>Low Systems Students</a:t>
            </a:r>
            <a:endParaRPr b="1" sz="4220">
              <a:solidFill>
                <a:srgbClr val="FF0000"/>
              </a:solidFill>
            </a:endParaRPr>
          </a:p>
        </p:txBody>
      </p:sp>
      <p:sp>
        <p:nvSpPr>
          <p:cNvPr id="134" name="Google Shape;134;p25"/>
          <p:cNvSpPr txBox="1"/>
          <p:nvPr>
            <p:ph idx="1" type="body"/>
          </p:nvPr>
        </p:nvSpPr>
        <p:spPr>
          <a:xfrm>
            <a:off x="311700" y="802925"/>
            <a:ext cx="8377200" cy="3416400"/>
          </a:xfrm>
          <a:prstGeom prst="rect">
            <a:avLst/>
          </a:prstGeom>
        </p:spPr>
        <p:txBody>
          <a:bodyPr anchorCtr="0" anchor="t" bIns="91425" lIns="91425" spcFirstLastPara="1" rIns="91425" wrap="square" tIns="91425">
            <a:noAutofit/>
          </a:bodyPr>
          <a:lstStyle/>
          <a:p>
            <a:pPr indent="-368300" lvl="0" marL="457200" marR="490374" rtl="0" algn="l">
              <a:lnSpc>
                <a:spcPct val="112455"/>
              </a:lnSpc>
              <a:spcBef>
                <a:spcPts val="816"/>
              </a:spcBef>
              <a:spcAft>
                <a:spcPts val="0"/>
              </a:spcAft>
              <a:buClr>
                <a:srgbClr val="0000FF"/>
              </a:buClr>
              <a:buSzPts val="2200"/>
              <a:buFont typeface="Calibri"/>
              <a:buChar char="●"/>
            </a:pPr>
            <a:r>
              <a:rPr b="1" i="1" lang="en" sz="2200">
                <a:solidFill>
                  <a:srgbClr val="0000FF"/>
                </a:solidFill>
                <a:latin typeface="Calibri"/>
                <a:ea typeface="Calibri"/>
                <a:cs typeface="Calibri"/>
                <a:sym typeface="Calibri"/>
              </a:rPr>
              <a:t>Poor sleep</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 Chaotic bags/ folders/notes</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 “I didn't do your homework because I was doing sociology”</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 The way they work has always worked up to now</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 They miss deadlines because they didn’t even know there was a deadline</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 They are experiencing v high stress- they are experiencing the car crash</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6"/>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1100"/>
              <a:buNone/>
            </a:pPr>
            <a:r>
              <a:rPr b="1" i="1" lang="en" sz="3300">
                <a:solidFill>
                  <a:srgbClr val="FF0000"/>
                </a:solidFill>
                <a:latin typeface="Calibri"/>
                <a:ea typeface="Calibri"/>
                <a:cs typeface="Calibri"/>
                <a:sym typeface="Calibri"/>
              </a:rPr>
              <a:t>Systems - Key Principles</a:t>
            </a:r>
            <a:endParaRPr b="1" sz="3600">
              <a:solidFill>
                <a:srgbClr val="FF0000"/>
              </a:solidFill>
            </a:endParaRPr>
          </a:p>
        </p:txBody>
      </p:sp>
      <p:sp>
        <p:nvSpPr>
          <p:cNvPr id="140" name="Google Shape;140;p26"/>
          <p:cNvSpPr txBox="1"/>
          <p:nvPr>
            <p:ph idx="1" type="body"/>
          </p:nvPr>
        </p:nvSpPr>
        <p:spPr>
          <a:xfrm>
            <a:off x="219725" y="503300"/>
            <a:ext cx="86127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b="1" i="1" sz="17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pic>
        <p:nvPicPr>
          <p:cNvPr id="141" name="Google Shape;141;p26"/>
          <p:cNvPicPr preferRelativeResize="0"/>
          <p:nvPr/>
        </p:nvPicPr>
        <p:blipFill rotWithShape="1">
          <a:blip r:embed="rId3">
            <a:alphaModFix/>
          </a:blip>
          <a:srcRect b="26990" l="24907" r="24487" t="32230"/>
          <a:stretch/>
        </p:blipFill>
        <p:spPr>
          <a:xfrm>
            <a:off x="857800" y="918825"/>
            <a:ext cx="7397399" cy="37253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7"/>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1100"/>
              <a:buNone/>
            </a:pPr>
            <a:r>
              <a:rPr b="1" lang="en" sz="5000">
                <a:solidFill>
                  <a:srgbClr val="FF0000"/>
                </a:solidFill>
                <a:latin typeface="Calibri"/>
                <a:ea typeface="Calibri"/>
                <a:cs typeface="Calibri"/>
                <a:sym typeface="Calibri"/>
              </a:rPr>
              <a:t>Practice</a:t>
            </a:r>
            <a:endParaRPr b="1" sz="5000">
              <a:solidFill>
                <a:srgbClr val="FF0000"/>
              </a:solidFill>
              <a:latin typeface="Calibri"/>
              <a:ea typeface="Calibri"/>
              <a:cs typeface="Calibri"/>
              <a:sym typeface="Calibri"/>
            </a:endParaRPr>
          </a:p>
        </p:txBody>
      </p:sp>
      <p:sp>
        <p:nvSpPr>
          <p:cNvPr id="147" name="Google Shape;147;p27"/>
          <p:cNvSpPr txBox="1"/>
          <p:nvPr>
            <p:ph idx="1" type="body"/>
          </p:nvPr>
        </p:nvSpPr>
        <p:spPr>
          <a:xfrm>
            <a:off x="311700" y="812900"/>
            <a:ext cx="83772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b="1" i="1" sz="2400">
              <a:solidFill>
                <a:srgbClr val="0000FF"/>
              </a:solidFill>
              <a:latin typeface="Calibri"/>
              <a:ea typeface="Calibri"/>
              <a:cs typeface="Calibri"/>
              <a:sym typeface="Calibri"/>
            </a:endParaRPr>
          </a:p>
        </p:txBody>
      </p:sp>
      <p:pic>
        <p:nvPicPr>
          <p:cNvPr id="148" name="Google Shape;148;p27"/>
          <p:cNvPicPr preferRelativeResize="0"/>
          <p:nvPr/>
        </p:nvPicPr>
        <p:blipFill>
          <a:blip r:embed="rId3">
            <a:alphaModFix/>
          </a:blip>
          <a:stretch>
            <a:fillRect/>
          </a:stretch>
        </p:blipFill>
        <p:spPr>
          <a:xfrm>
            <a:off x="2273583" y="1120983"/>
            <a:ext cx="4213775" cy="28040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8"/>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990"/>
              <a:buNone/>
            </a:pPr>
            <a:r>
              <a:rPr b="1" i="1" lang="en" sz="3500">
                <a:solidFill>
                  <a:srgbClr val="FF0000"/>
                </a:solidFill>
                <a:latin typeface="Calibri"/>
                <a:ea typeface="Calibri"/>
                <a:cs typeface="Calibri"/>
                <a:sym typeface="Calibri"/>
              </a:rPr>
              <a:t>Low Practice Students</a:t>
            </a:r>
            <a:endParaRPr b="1" sz="4220">
              <a:solidFill>
                <a:srgbClr val="FF0000"/>
              </a:solidFill>
            </a:endParaRPr>
          </a:p>
        </p:txBody>
      </p:sp>
      <p:sp>
        <p:nvSpPr>
          <p:cNvPr id="154" name="Google Shape;154;p28"/>
          <p:cNvSpPr txBox="1"/>
          <p:nvPr>
            <p:ph idx="1" type="body"/>
          </p:nvPr>
        </p:nvSpPr>
        <p:spPr>
          <a:xfrm>
            <a:off x="69900" y="802925"/>
            <a:ext cx="89886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 </a:t>
            </a:r>
            <a:r>
              <a:rPr b="1" i="1" lang="en" sz="2100">
                <a:solidFill>
                  <a:srgbClr val="0000FF"/>
                </a:solidFill>
                <a:latin typeface="Calibri"/>
                <a:ea typeface="Calibri"/>
                <a:cs typeface="Calibri"/>
                <a:sym typeface="Calibri"/>
              </a:rPr>
              <a:t>Large expense on stationery</a:t>
            </a:r>
            <a:endParaRPr b="1" i="1" sz="21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0000FF"/>
                </a:solidFill>
                <a:latin typeface="Calibri"/>
                <a:ea typeface="Calibri"/>
                <a:cs typeface="Calibri"/>
                <a:sym typeface="Calibri"/>
              </a:rPr>
              <a:t>• Flash cards/mind maps/copying out notes etc</a:t>
            </a:r>
            <a:endParaRPr b="1" i="1" sz="21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0000FF"/>
                </a:solidFill>
                <a:latin typeface="Calibri"/>
                <a:ea typeface="Calibri"/>
                <a:cs typeface="Calibri"/>
                <a:sym typeface="Calibri"/>
              </a:rPr>
              <a:t>• High effort / high practice systems- but underperforming - loyal to GCSE practices</a:t>
            </a:r>
            <a:endParaRPr b="1" i="1" sz="21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0000FF"/>
                </a:solidFill>
                <a:latin typeface="Calibri"/>
                <a:ea typeface="Calibri"/>
                <a:cs typeface="Calibri"/>
                <a:sym typeface="Calibri"/>
              </a:rPr>
              <a:t>• Many kids have a poverty of practice even though they are working  hard</a:t>
            </a:r>
            <a:endParaRPr b="1" i="1" sz="21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0000FF"/>
                </a:solidFill>
                <a:latin typeface="Calibri"/>
                <a:ea typeface="Calibri"/>
                <a:cs typeface="Calibri"/>
                <a:sym typeface="Calibri"/>
              </a:rPr>
              <a:t>• Some confusion from us: how do we really answer: how do I study?</a:t>
            </a:r>
            <a:endParaRPr b="1" i="1" sz="21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0000FF"/>
                </a:solidFill>
                <a:latin typeface="Calibri"/>
                <a:ea typeface="Calibri"/>
                <a:cs typeface="Calibri"/>
                <a:sym typeface="Calibri"/>
              </a:rPr>
              <a:t>• Different answers from different departments</a:t>
            </a:r>
            <a:endParaRPr b="1" i="1" sz="21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100">
                <a:solidFill>
                  <a:srgbClr val="0000FF"/>
                </a:solidFill>
                <a:latin typeface="Calibri"/>
                <a:ea typeface="Calibri"/>
                <a:cs typeface="Calibri"/>
                <a:sym typeface="Calibri"/>
              </a:rPr>
              <a:t>• Breadth of preparation of activities essential</a:t>
            </a:r>
            <a:endParaRPr b="1" i="1" sz="21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9"/>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1100"/>
              <a:buNone/>
            </a:pPr>
            <a:r>
              <a:rPr b="1" i="1" lang="en" sz="3300">
                <a:solidFill>
                  <a:srgbClr val="FF0000"/>
                </a:solidFill>
                <a:latin typeface="Calibri"/>
                <a:ea typeface="Calibri"/>
                <a:cs typeface="Calibri"/>
                <a:sym typeface="Calibri"/>
              </a:rPr>
              <a:t>Practice</a:t>
            </a:r>
            <a:r>
              <a:rPr b="1" i="1" lang="en" sz="3300">
                <a:solidFill>
                  <a:srgbClr val="FF0000"/>
                </a:solidFill>
                <a:latin typeface="Calibri"/>
                <a:ea typeface="Calibri"/>
                <a:cs typeface="Calibri"/>
                <a:sym typeface="Calibri"/>
              </a:rPr>
              <a:t> - Key Principles</a:t>
            </a:r>
            <a:endParaRPr b="1" sz="3600">
              <a:solidFill>
                <a:srgbClr val="FF0000"/>
              </a:solidFill>
            </a:endParaRPr>
          </a:p>
        </p:txBody>
      </p:sp>
      <p:sp>
        <p:nvSpPr>
          <p:cNvPr id="160" name="Google Shape;160;p29"/>
          <p:cNvSpPr txBox="1"/>
          <p:nvPr>
            <p:ph idx="1" type="body"/>
          </p:nvPr>
        </p:nvSpPr>
        <p:spPr>
          <a:xfrm>
            <a:off x="219725" y="503300"/>
            <a:ext cx="86127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b="1" i="1" sz="17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pic>
        <p:nvPicPr>
          <p:cNvPr id="161" name="Google Shape;161;p29"/>
          <p:cNvPicPr preferRelativeResize="0"/>
          <p:nvPr/>
        </p:nvPicPr>
        <p:blipFill rotWithShape="1">
          <a:blip r:embed="rId3">
            <a:alphaModFix/>
          </a:blip>
          <a:srcRect b="33008" l="25150" r="25214" t="29903"/>
          <a:stretch/>
        </p:blipFill>
        <p:spPr>
          <a:xfrm>
            <a:off x="968775" y="789000"/>
            <a:ext cx="7315726" cy="368534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30"/>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b="1" i="1" lang="en" sz="2200">
                <a:solidFill>
                  <a:srgbClr val="FF0000"/>
                </a:solidFill>
                <a:latin typeface="Calibri"/>
                <a:ea typeface="Calibri"/>
                <a:cs typeface="Calibri"/>
                <a:sym typeface="Calibri"/>
              </a:rPr>
              <a:t>MOST STUDENTS SPEND ALL OF THEIR STUDY TIME ON CONTENT</a:t>
            </a:r>
            <a:endParaRPr b="1" i="1" sz="2200">
              <a:solidFill>
                <a:srgbClr val="FF0000"/>
              </a:solidFill>
              <a:latin typeface="Calibri"/>
              <a:ea typeface="Calibri"/>
              <a:cs typeface="Calibri"/>
              <a:sym typeface="Calibri"/>
            </a:endParaRPr>
          </a:p>
          <a:p>
            <a:pPr indent="0" lvl="0" marL="0" marR="490374" rtl="0" algn="ctr">
              <a:lnSpc>
                <a:spcPct val="112455"/>
              </a:lnSpc>
              <a:spcBef>
                <a:spcPts val="816"/>
              </a:spcBef>
              <a:spcAft>
                <a:spcPts val="0"/>
              </a:spcAft>
              <a:buSzPts val="990"/>
              <a:buNone/>
            </a:pPr>
            <a:r>
              <a:t/>
            </a:r>
            <a:endParaRPr b="1" i="1" sz="3500">
              <a:solidFill>
                <a:srgbClr val="FF0000"/>
              </a:solidFill>
              <a:latin typeface="Calibri"/>
              <a:ea typeface="Calibri"/>
              <a:cs typeface="Calibri"/>
              <a:sym typeface="Calibri"/>
            </a:endParaRPr>
          </a:p>
        </p:txBody>
      </p:sp>
      <p:sp>
        <p:nvSpPr>
          <p:cNvPr id="167" name="Google Shape;167;p30"/>
          <p:cNvSpPr txBox="1"/>
          <p:nvPr>
            <p:ph idx="1" type="body"/>
          </p:nvPr>
        </p:nvSpPr>
        <p:spPr>
          <a:xfrm>
            <a:off x="69900" y="802925"/>
            <a:ext cx="89886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 If you spend hours making flash cards, mind maps, writing out notes, endlessly re-reading text books, looking for new ways (e.g. looking</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for clips on you tube) on a topic you already KNOW</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 You are wasting valuable time, you are focussing on the WRONG THING</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200">
              <a:solidFill>
                <a:srgbClr val="0000FF"/>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31"/>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Clr>
                <a:schemeClr val="dk1"/>
              </a:buClr>
              <a:buSzPts val="1100"/>
              <a:buFont typeface="Arial"/>
              <a:buNone/>
            </a:pPr>
            <a:r>
              <a:rPr b="1" i="1" lang="en" sz="2200">
                <a:solidFill>
                  <a:srgbClr val="FF0000"/>
                </a:solidFill>
                <a:latin typeface="Calibri"/>
                <a:ea typeface="Calibri"/>
                <a:cs typeface="Calibri"/>
                <a:sym typeface="Calibri"/>
              </a:rPr>
              <a:t>What does work ?  You need to think hard</a:t>
            </a:r>
            <a:endParaRPr b="1" i="1" sz="3500">
              <a:solidFill>
                <a:srgbClr val="FF0000"/>
              </a:solidFill>
              <a:latin typeface="Calibri"/>
              <a:ea typeface="Calibri"/>
              <a:cs typeface="Calibri"/>
              <a:sym typeface="Calibri"/>
            </a:endParaRPr>
          </a:p>
        </p:txBody>
      </p:sp>
      <p:sp>
        <p:nvSpPr>
          <p:cNvPr id="173" name="Google Shape;173;p31"/>
          <p:cNvSpPr txBox="1"/>
          <p:nvPr>
            <p:ph idx="1" type="body"/>
          </p:nvPr>
        </p:nvSpPr>
        <p:spPr>
          <a:xfrm>
            <a:off x="77700" y="533250"/>
            <a:ext cx="89886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a:t>
            </a:r>
            <a:r>
              <a:rPr b="1" i="1" lang="en" sz="2500">
                <a:solidFill>
                  <a:srgbClr val="0000FF"/>
                </a:solidFill>
                <a:latin typeface="Calibri"/>
                <a:ea typeface="Calibri"/>
                <a:cs typeface="Calibri"/>
                <a:sym typeface="Calibri"/>
              </a:rPr>
              <a:t> </a:t>
            </a:r>
            <a:r>
              <a:rPr b="1" i="1" lang="en" sz="1700">
                <a:solidFill>
                  <a:srgbClr val="0000FF"/>
                </a:solidFill>
                <a:latin typeface="Calibri"/>
                <a:ea typeface="Calibri"/>
                <a:cs typeface="Calibri"/>
                <a:sym typeface="Calibri"/>
              </a:rPr>
              <a:t>Quizzing and self testing (retrieval practice) – create flash cards, quiz yourself, quiz others, BBC bitesize quiz, quiz apps, create mind maps – Put your notes away and force yourself to remember</a:t>
            </a:r>
            <a:endParaRPr b="1" i="1" sz="17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1700">
                <a:solidFill>
                  <a:srgbClr val="0000FF"/>
                </a:solidFill>
                <a:latin typeface="Calibri"/>
                <a:ea typeface="Calibri"/>
                <a:cs typeface="Calibri"/>
                <a:sym typeface="Calibri"/>
              </a:rPr>
              <a:t>• Spreading out your revision – imagine watering the garden – instead of a 3 hour block – revise for 1 hour over 3 days.</a:t>
            </a:r>
            <a:endParaRPr b="1" i="1" sz="17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1700">
                <a:solidFill>
                  <a:srgbClr val="0000FF"/>
                </a:solidFill>
                <a:latin typeface="Calibri"/>
                <a:ea typeface="Calibri"/>
                <a:cs typeface="Calibri"/>
                <a:sym typeface="Calibri"/>
              </a:rPr>
              <a:t>• Teaching others – why? So what?</a:t>
            </a:r>
            <a:endParaRPr b="1" i="1" sz="17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1700">
                <a:solidFill>
                  <a:srgbClr val="0000FF"/>
                </a:solidFill>
                <a:latin typeface="Calibri"/>
                <a:ea typeface="Calibri"/>
                <a:cs typeface="Calibri"/>
                <a:sym typeface="Calibri"/>
              </a:rPr>
              <a:t>• Elaboration– why? How does this link to what I have already learnt? What are the big ideas? Summarise what you have learn in the form of a diagram</a:t>
            </a:r>
            <a:endParaRPr b="1" i="1" sz="17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1700">
                <a:solidFill>
                  <a:srgbClr val="0000FF"/>
                </a:solidFill>
                <a:latin typeface="Calibri"/>
                <a:ea typeface="Calibri"/>
                <a:cs typeface="Calibri"/>
                <a:sym typeface="Calibri"/>
              </a:rPr>
              <a:t>• Get rid of distractions</a:t>
            </a:r>
            <a:endParaRPr b="1" i="1" sz="17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1700">
                <a:solidFill>
                  <a:srgbClr val="0000FF"/>
                </a:solidFill>
                <a:latin typeface="Calibri"/>
                <a:ea typeface="Calibri"/>
                <a:cs typeface="Calibri"/>
                <a:sym typeface="Calibri"/>
              </a:rPr>
              <a:t>• Metacognition and self regulation (help pupils think about their own learning more explicitly, often by teaching them specific strategies for planning, monitoring and evaluating their learning)</a:t>
            </a:r>
            <a:endParaRPr b="1" i="1" sz="17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700">
              <a:solidFill>
                <a:srgbClr val="0000FF"/>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32"/>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1100"/>
              <a:buNone/>
            </a:pPr>
            <a:r>
              <a:rPr b="1" i="1" lang="en" sz="2500">
                <a:solidFill>
                  <a:srgbClr val="FF0000"/>
                </a:solidFill>
                <a:latin typeface="Calibri"/>
                <a:ea typeface="Calibri"/>
                <a:cs typeface="Calibri"/>
                <a:sym typeface="Calibri"/>
              </a:rPr>
              <a:t>Above and beyond......</a:t>
            </a:r>
            <a:endParaRPr b="1" i="1" sz="3800">
              <a:solidFill>
                <a:srgbClr val="FF0000"/>
              </a:solidFill>
              <a:latin typeface="Calibri"/>
              <a:ea typeface="Calibri"/>
              <a:cs typeface="Calibri"/>
              <a:sym typeface="Calibri"/>
            </a:endParaRPr>
          </a:p>
        </p:txBody>
      </p:sp>
      <p:sp>
        <p:nvSpPr>
          <p:cNvPr id="179" name="Google Shape;179;p32"/>
          <p:cNvSpPr txBox="1"/>
          <p:nvPr>
            <p:ph idx="1" type="body"/>
          </p:nvPr>
        </p:nvSpPr>
        <p:spPr>
          <a:xfrm>
            <a:off x="77700" y="533250"/>
            <a:ext cx="89886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Re-drafting and re-doing work to a better standard</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Researching and recording</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Extended reading – Newspapers, blogs, journals,</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magazines, publications, TED talks, technical language</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Subject associations – hold local lectures and talks</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Debating topical issues</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Virtual classrooms (webinars, online lectures etc)</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Visiting museums, libraries, etc</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200">
                <a:solidFill>
                  <a:srgbClr val="0000FF"/>
                </a:solidFill>
                <a:latin typeface="Calibri"/>
                <a:ea typeface="Calibri"/>
                <a:cs typeface="Calibri"/>
                <a:sym typeface="Calibri"/>
              </a:rPr>
              <a:t>Work experience</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700">
              <a:solidFill>
                <a:srgbClr val="0000FF"/>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33"/>
          <p:cNvSpPr txBox="1"/>
          <p:nvPr>
            <p:ph idx="4294967295"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1100"/>
              <a:buNone/>
            </a:pPr>
            <a:r>
              <a:rPr b="1" lang="en" sz="5000">
                <a:solidFill>
                  <a:srgbClr val="FF0000"/>
                </a:solidFill>
                <a:latin typeface="Calibri"/>
                <a:ea typeface="Calibri"/>
                <a:cs typeface="Calibri"/>
                <a:sym typeface="Calibri"/>
              </a:rPr>
              <a:t>Attitude</a:t>
            </a:r>
            <a:endParaRPr b="1" sz="5000">
              <a:solidFill>
                <a:srgbClr val="FF0000"/>
              </a:solidFill>
              <a:latin typeface="Calibri"/>
              <a:ea typeface="Calibri"/>
              <a:cs typeface="Calibri"/>
              <a:sym typeface="Calibri"/>
            </a:endParaRPr>
          </a:p>
        </p:txBody>
      </p:sp>
      <p:pic>
        <p:nvPicPr>
          <p:cNvPr id="185" name="Google Shape;185;p33"/>
          <p:cNvPicPr preferRelativeResize="0"/>
          <p:nvPr/>
        </p:nvPicPr>
        <p:blipFill>
          <a:blip r:embed="rId3">
            <a:alphaModFix/>
          </a:blip>
          <a:stretch>
            <a:fillRect/>
          </a:stretch>
        </p:blipFill>
        <p:spPr>
          <a:xfrm>
            <a:off x="2521685" y="970885"/>
            <a:ext cx="3780350" cy="37803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34"/>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990"/>
              <a:buNone/>
            </a:pPr>
            <a:r>
              <a:rPr b="1" i="1" lang="en" sz="3500">
                <a:solidFill>
                  <a:srgbClr val="FF0000"/>
                </a:solidFill>
                <a:latin typeface="Calibri"/>
                <a:ea typeface="Calibri"/>
                <a:cs typeface="Calibri"/>
                <a:sym typeface="Calibri"/>
              </a:rPr>
              <a:t>Low Attitude Students</a:t>
            </a:r>
            <a:endParaRPr b="1" sz="4220">
              <a:solidFill>
                <a:srgbClr val="FF0000"/>
              </a:solidFill>
            </a:endParaRPr>
          </a:p>
        </p:txBody>
      </p:sp>
      <p:sp>
        <p:nvSpPr>
          <p:cNvPr id="191" name="Google Shape;191;p34"/>
          <p:cNvSpPr txBox="1"/>
          <p:nvPr>
            <p:ph idx="1" type="body"/>
          </p:nvPr>
        </p:nvSpPr>
        <p:spPr>
          <a:xfrm>
            <a:off x="69900" y="802925"/>
            <a:ext cx="89886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b="1" i="1" lang="en" sz="2600">
                <a:solidFill>
                  <a:srgbClr val="0000FF"/>
                </a:solidFill>
                <a:latin typeface="Calibri"/>
                <a:ea typeface="Calibri"/>
                <a:cs typeface="Calibri"/>
                <a:sym typeface="Calibri"/>
              </a:rPr>
              <a:t>• Errors are leverage points for further learning - self belief</a:t>
            </a:r>
            <a:endParaRPr b="1" i="1" sz="26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600">
                <a:solidFill>
                  <a:srgbClr val="0000FF"/>
                </a:solidFill>
                <a:latin typeface="Calibri"/>
                <a:ea typeface="Calibri"/>
                <a:cs typeface="Calibri"/>
                <a:sym typeface="Calibri"/>
              </a:rPr>
              <a:t>• We don't/can't be a cheerleader for the kids</a:t>
            </a:r>
            <a:endParaRPr b="1" i="1" sz="26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600">
                <a:solidFill>
                  <a:srgbClr val="0000FF"/>
                </a:solidFill>
                <a:latin typeface="Calibri"/>
                <a:ea typeface="Calibri"/>
                <a:cs typeface="Calibri"/>
                <a:sym typeface="Calibri"/>
              </a:rPr>
              <a:t>• A failure is a terrible waste if we don't use it</a:t>
            </a:r>
            <a:endParaRPr b="1" i="1" sz="26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600">
                <a:solidFill>
                  <a:srgbClr val="0000FF"/>
                </a:solidFill>
                <a:latin typeface="Calibri"/>
                <a:ea typeface="Calibri"/>
                <a:cs typeface="Calibri"/>
                <a:sym typeface="Calibri"/>
              </a:rPr>
              <a:t>• “I'll have a word”- what word? how is it recorded?</a:t>
            </a:r>
            <a:endParaRPr b="1" i="1" sz="26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600">
                <a:solidFill>
                  <a:srgbClr val="0000FF"/>
                </a:solidFill>
                <a:latin typeface="Calibri"/>
                <a:ea typeface="Calibri"/>
                <a:cs typeface="Calibri"/>
                <a:sym typeface="Calibri"/>
              </a:rPr>
              <a:t>• Move from the language of "the word"</a:t>
            </a:r>
            <a:endParaRPr b="1" i="1" sz="26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2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35"/>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SzPts val="1100"/>
              <a:buNone/>
            </a:pPr>
            <a:r>
              <a:rPr b="1" i="1" lang="en" sz="3300">
                <a:solidFill>
                  <a:srgbClr val="FF0000"/>
                </a:solidFill>
                <a:latin typeface="Calibri"/>
                <a:ea typeface="Calibri"/>
                <a:cs typeface="Calibri"/>
                <a:sym typeface="Calibri"/>
              </a:rPr>
              <a:t>Attitude</a:t>
            </a:r>
            <a:r>
              <a:rPr b="1" i="1" lang="en" sz="3300">
                <a:solidFill>
                  <a:srgbClr val="FF0000"/>
                </a:solidFill>
                <a:latin typeface="Calibri"/>
                <a:ea typeface="Calibri"/>
                <a:cs typeface="Calibri"/>
                <a:sym typeface="Calibri"/>
              </a:rPr>
              <a:t> - </a:t>
            </a:r>
            <a:r>
              <a:rPr b="1" i="1" lang="en" sz="3300">
                <a:solidFill>
                  <a:srgbClr val="FF0000"/>
                </a:solidFill>
                <a:latin typeface="Calibri"/>
                <a:ea typeface="Calibri"/>
                <a:cs typeface="Calibri"/>
                <a:sym typeface="Calibri"/>
              </a:rPr>
              <a:t>Key Principles</a:t>
            </a:r>
            <a:endParaRPr b="1" sz="3600">
              <a:solidFill>
                <a:srgbClr val="FF0000"/>
              </a:solidFill>
            </a:endParaRPr>
          </a:p>
        </p:txBody>
      </p:sp>
      <p:sp>
        <p:nvSpPr>
          <p:cNvPr id="197" name="Google Shape;197;p35"/>
          <p:cNvSpPr txBox="1"/>
          <p:nvPr>
            <p:ph idx="1" type="body"/>
          </p:nvPr>
        </p:nvSpPr>
        <p:spPr>
          <a:xfrm>
            <a:off x="219725" y="503300"/>
            <a:ext cx="86127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t/>
            </a:r>
            <a:endParaRPr b="1" i="1" sz="17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100">
              <a:solidFill>
                <a:srgbClr val="FF0000"/>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pic>
        <p:nvPicPr>
          <p:cNvPr id="198" name="Google Shape;198;p35"/>
          <p:cNvPicPr preferRelativeResize="0"/>
          <p:nvPr/>
        </p:nvPicPr>
        <p:blipFill rotWithShape="1">
          <a:blip r:embed="rId3">
            <a:alphaModFix/>
          </a:blip>
          <a:srcRect b="38060" l="25151" r="25092" t="24657"/>
          <a:stretch/>
        </p:blipFill>
        <p:spPr>
          <a:xfrm>
            <a:off x="998725" y="779025"/>
            <a:ext cx="6846052" cy="35455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36"/>
          <p:cNvSpPr txBox="1"/>
          <p:nvPr>
            <p:ph type="title"/>
          </p:nvPr>
        </p:nvSpPr>
        <p:spPr>
          <a:xfrm>
            <a:off x="311700" y="45525"/>
            <a:ext cx="8520600" cy="572700"/>
          </a:xfrm>
          <a:prstGeom prst="rect">
            <a:avLst/>
          </a:prstGeom>
        </p:spPr>
        <p:txBody>
          <a:bodyPr anchorCtr="0" anchor="t" bIns="91425" lIns="91425" spcFirstLastPara="1" rIns="91425" wrap="square" tIns="91425">
            <a:noAutofit/>
          </a:bodyPr>
          <a:lstStyle/>
          <a:p>
            <a:pPr indent="0" lvl="0" marL="0" marR="490374" rtl="0" algn="ctr">
              <a:lnSpc>
                <a:spcPct val="112455"/>
              </a:lnSpc>
              <a:spcBef>
                <a:spcPts val="816"/>
              </a:spcBef>
              <a:spcAft>
                <a:spcPts val="0"/>
              </a:spcAft>
              <a:buClr>
                <a:schemeClr val="dk1"/>
              </a:buClr>
              <a:buSzPts val="1100"/>
              <a:buFont typeface="Arial"/>
              <a:buNone/>
            </a:pPr>
            <a:r>
              <a:rPr b="1" i="1" lang="en" sz="2600">
                <a:solidFill>
                  <a:srgbClr val="FF0000"/>
                </a:solidFill>
                <a:latin typeface="Calibri"/>
                <a:ea typeface="Calibri"/>
                <a:cs typeface="Calibri"/>
                <a:sym typeface="Calibri"/>
              </a:rPr>
              <a:t>SOME COMMON BARRIERS TO DEVELOPING A POSITIVE ATTITUDE TOWARDS LEARNING</a:t>
            </a:r>
            <a:endParaRPr b="1" i="1" sz="2600">
              <a:solidFill>
                <a:srgbClr val="FF0000"/>
              </a:solidFill>
              <a:latin typeface="Calibri"/>
              <a:ea typeface="Calibri"/>
              <a:cs typeface="Calibri"/>
              <a:sym typeface="Calibri"/>
            </a:endParaRPr>
          </a:p>
          <a:p>
            <a:pPr indent="0" lvl="0" marL="0" marR="490374" rtl="0" algn="ctr">
              <a:lnSpc>
                <a:spcPct val="112455"/>
              </a:lnSpc>
              <a:spcBef>
                <a:spcPts val="816"/>
              </a:spcBef>
              <a:spcAft>
                <a:spcPts val="0"/>
              </a:spcAft>
              <a:buSzPts val="990"/>
              <a:buNone/>
            </a:pPr>
            <a:r>
              <a:t/>
            </a:r>
            <a:endParaRPr b="1" i="1" sz="3500">
              <a:solidFill>
                <a:srgbClr val="FF0000"/>
              </a:solidFill>
              <a:latin typeface="Calibri"/>
              <a:ea typeface="Calibri"/>
              <a:cs typeface="Calibri"/>
              <a:sym typeface="Calibri"/>
            </a:endParaRPr>
          </a:p>
        </p:txBody>
      </p:sp>
      <p:sp>
        <p:nvSpPr>
          <p:cNvPr id="204" name="Google Shape;204;p36"/>
          <p:cNvSpPr txBox="1"/>
          <p:nvPr>
            <p:ph idx="1" type="body"/>
          </p:nvPr>
        </p:nvSpPr>
        <p:spPr>
          <a:xfrm>
            <a:off x="0" y="812925"/>
            <a:ext cx="8988600" cy="3416400"/>
          </a:xfrm>
          <a:prstGeom prst="rect">
            <a:avLst/>
          </a:prstGeom>
        </p:spPr>
        <p:txBody>
          <a:bodyPr anchorCtr="0" anchor="t" bIns="91425" lIns="91425" spcFirstLastPara="1" rIns="91425" wrap="square" tIns="91425">
            <a:noAutofit/>
          </a:bodyPr>
          <a:lstStyle/>
          <a:p>
            <a:pPr indent="0" lvl="0" marL="0" marR="490374" rtl="0" algn="l">
              <a:lnSpc>
                <a:spcPct val="112455"/>
              </a:lnSpc>
              <a:spcBef>
                <a:spcPts val="816"/>
              </a:spcBef>
              <a:spcAft>
                <a:spcPts val="0"/>
              </a:spcAft>
              <a:buClr>
                <a:schemeClr val="dk1"/>
              </a:buClr>
              <a:buSzPts val="1100"/>
              <a:buFont typeface="Arial"/>
              <a:buNone/>
            </a:pPr>
            <a:r>
              <a:rPr b="1" i="1" lang="en" sz="2600">
                <a:solidFill>
                  <a:srgbClr val="0000FF"/>
                </a:solidFill>
                <a:latin typeface="Calibri"/>
                <a:ea typeface="Calibri"/>
                <a:cs typeface="Calibri"/>
                <a:sym typeface="Calibri"/>
              </a:rPr>
              <a:t>When study is secondary to...</a:t>
            </a:r>
            <a:endParaRPr b="1" i="1" sz="26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300">
                <a:solidFill>
                  <a:srgbClr val="0000FF"/>
                </a:solidFill>
                <a:latin typeface="Calibri"/>
                <a:ea typeface="Calibri"/>
                <a:cs typeface="Calibri"/>
                <a:sym typeface="Calibri"/>
              </a:rPr>
              <a:t>• Paid employment</a:t>
            </a:r>
            <a:endParaRPr b="1" i="1" sz="23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300">
                <a:solidFill>
                  <a:srgbClr val="0000FF"/>
                </a:solidFill>
                <a:latin typeface="Calibri"/>
                <a:ea typeface="Calibri"/>
                <a:cs typeface="Calibri"/>
                <a:sym typeface="Calibri"/>
              </a:rPr>
              <a:t>• Social media and social life</a:t>
            </a:r>
            <a:endParaRPr b="1" i="1" sz="23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300">
                <a:solidFill>
                  <a:srgbClr val="0000FF"/>
                </a:solidFill>
                <a:latin typeface="Calibri"/>
                <a:ea typeface="Calibri"/>
                <a:cs typeface="Calibri"/>
                <a:sym typeface="Calibri"/>
              </a:rPr>
              <a:t>• External commitments</a:t>
            </a:r>
            <a:endParaRPr b="1" i="1" sz="23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300">
                <a:solidFill>
                  <a:srgbClr val="0000FF"/>
                </a:solidFill>
                <a:latin typeface="Calibri"/>
                <a:ea typeface="Calibri"/>
                <a:cs typeface="Calibri"/>
                <a:sym typeface="Calibri"/>
              </a:rPr>
              <a:t>• Time off does not allow for study habits to be embedded</a:t>
            </a:r>
            <a:endParaRPr b="1" i="1" sz="23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300">
                <a:solidFill>
                  <a:srgbClr val="0000FF"/>
                </a:solidFill>
                <a:latin typeface="Calibri"/>
                <a:ea typeface="Calibri"/>
                <a:cs typeface="Calibri"/>
                <a:sym typeface="Calibri"/>
              </a:rPr>
              <a:t>When A Levels are not understood to be of value in their own right...</a:t>
            </a:r>
            <a:endParaRPr b="1" i="1" sz="23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300">
                <a:solidFill>
                  <a:srgbClr val="0000FF"/>
                </a:solidFill>
                <a:latin typeface="Calibri"/>
                <a:ea typeface="Calibri"/>
                <a:cs typeface="Calibri"/>
                <a:sym typeface="Calibri"/>
              </a:rPr>
              <a:t>• Unconditional university offers</a:t>
            </a:r>
            <a:endParaRPr b="1" i="1" sz="23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rPr b="1" i="1" lang="en" sz="2300">
                <a:solidFill>
                  <a:srgbClr val="0000FF"/>
                </a:solidFill>
                <a:latin typeface="Calibri"/>
                <a:ea typeface="Calibri"/>
                <a:cs typeface="Calibri"/>
                <a:sym typeface="Calibri"/>
              </a:rPr>
              <a:t>• Short term ‘gain’ gives way to long term detriment</a:t>
            </a:r>
            <a:endParaRPr b="1" i="1" sz="23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2600">
              <a:solidFill>
                <a:srgbClr val="0000FF"/>
              </a:solidFill>
              <a:latin typeface="Calibri"/>
              <a:ea typeface="Calibri"/>
              <a:cs typeface="Calibri"/>
              <a:sym typeface="Calibri"/>
            </a:endParaRPr>
          </a:p>
          <a:p>
            <a:pPr indent="0" lvl="0" marL="0" marR="490374" rtl="0" algn="l">
              <a:lnSpc>
                <a:spcPct val="112455"/>
              </a:lnSpc>
              <a:spcBef>
                <a:spcPts val="816"/>
              </a:spcBef>
              <a:spcAft>
                <a:spcPts val="0"/>
              </a:spcAft>
              <a:buClr>
                <a:schemeClr val="dk1"/>
              </a:buClr>
              <a:buSzPts val="1100"/>
              <a:buFont typeface="Arial"/>
              <a:buNone/>
            </a:pPr>
            <a:r>
              <a:t/>
            </a:r>
            <a:endParaRPr b="1" i="1" sz="1600">
              <a:solidFill>
                <a:srgbClr val="FF0000"/>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