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4" r:id="rId1"/>
    <p:sldMasterId id="2147483870" r:id="rId2"/>
    <p:sldMasterId id="2147483882" r:id="rId3"/>
  </p:sldMasterIdLst>
  <p:notesMasterIdLst>
    <p:notesMasterId r:id="rId62"/>
  </p:notesMasterIdLst>
  <p:handoutMasterIdLst>
    <p:handoutMasterId r:id="rId63"/>
  </p:handoutMasterIdLst>
  <p:sldIdLst>
    <p:sldId id="553" r:id="rId4"/>
    <p:sldId id="528" r:id="rId5"/>
    <p:sldId id="557" r:id="rId6"/>
    <p:sldId id="610" r:id="rId7"/>
    <p:sldId id="612" r:id="rId8"/>
    <p:sldId id="613" r:id="rId9"/>
    <p:sldId id="614" r:id="rId10"/>
    <p:sldId id="611" r:id="rId11"/>
    <p:sldId id="615" r:id="rId12"/>
    <p:sldId id="616" r:id="rId13"/>
    <p:sldId id="617" r:id="rId14"/>
    <p:sldId id="618" r:id="rId15"/>
    <p:sldId id="565" r:id="rId16"/>
    <p:sldId id="567" r:id="rId17"/>
    <p:sldId id="566" r:id="rId18"/>
    <p:sldId id="569" r:id="rId19"/>
    <p:sldId id="568" r:id="rId20"/>
    <p:sldId id="571" r:id="rId21"/>
    <p:sldId id="570" r:id="rId22"/>
    <p:sldId id="573" r:id="rId23"/>
    <p:sldId id="572" r:id="rId24"/>
    <p:sldId id="575" r:id="rId25"/>
    <p:sldId id="574" r:id="rId26"/>
    <p:sldId id="577" r:id="rId27"/>
    <p:sldId id="576" r:id="rId28"/>
    <p:sldId id="579" r:id="rId29"/>
    <p:sldId id="578" r:id="rId30"/>
    <p:sldId id="581" r:id="rId31"/>
    <p:sldId id="580" r:id="rId32"/>
    <p:sldId id="583" r:id="rId33"/>
    <p:sldId id="582" r:id="rId34"/>
    <p:sldId id="585" r:id="rId35"/>
    <p:sldId id="584" r:id="rId36"/>
    <p:sldId id="587" r:id="rId37"/>
    <p:sldId id="586" r:id="rId38"/>
    <p:sldId id="589" r:id="rId39"/>
    <p:sldId id="588" r:id="rId40"/>
    <p:sldId id="591" r:id="rId41"/>
    <p:sldId id="590" r:id="rId42"/>
    <p:sldId id="593" r:id="rId43"/>
    <p:sldId id="592" r:id="rId44"/>
    <p:sldId id="595" r:id="rId45"/>
    <p:sldId id="594" r:id="rId46"/>
    <p:sldId id="597" r:id="rId47"/>
    <p:sldId id="596" r:id="rId48"/>
    <p:sldId id="600" r:id="rId49"/>
    <p:sldId id="598" r:id="rId50"/>
    <p:sldId id="602" r:id="rId51"/>
    <p:sldId id="601" r:id="rId52"/>
    <p:sldId id="604" r:id="rId53"/>
    <p:sldId id="603" r:id="rId54"/>
    <p:sldId id="606" r:id="rId55"/>
    <p:sldId id="605" r:id="rId56"/>
    <p:sldId id="608" r:id="rId57"/>
    <p:sldId id="607" r:id="rId58"/>
    <p:sldId id="551" r:id="rId59"/>
    <p:sldId id="552" r:id="rId60"/>
    <p:sldId id="272" r:id="rId61"/>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Collins" initials="KC" lastIdx="1" clrIdx="0">
    <p:extLst>
      <p:ext uri="{19B8F6BF-5375-455C-9EA6-DF929625EA0E}">
        <p15:presenceInfo xmlns:p15="http://schemas.microsoft.com/office/powerpoint/2012/main" userId="6370e7ac12b07be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6A08"/>
    <a:srgbClr val="F676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33"/>
    <p:restoredTop sz="93517" autoAdjust="0"/>
  </p:normalViewPr>
  <p:slideViewPr>
    <p:cSldViewPr>
      <p:cViewPr varScale="1">
        <p:scale>
          <a:sx n="90" d="100"/>
          <a:sy n="90" d="100"/>
        </p:scale>
        <p:origin x="488" y="18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handoutMaster" Target="handoutMasters/handoutMaster1.xml"/><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commentAuthors" Target="commentAuthor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5179484" y="0"/>
            <a:ext cx="3962400" cy="344091"/>
          </a:xfrm>
          <a:prstGeom prst="rect">
            <a:avLst/>
          </a:prstGeom>
        </p:spPr>
        <p:txBody>
          <a:bodyPr vert="horz" lIns="91440" tIns="45720" rIns="91440" bIns="45720" rtlCol="0"/>
          <a:lstStyle>
            <a:lvl1pPr algn="r">
              <a:defRPr sz="1200"/>
            </a:lvl1pPr>
          </a:lstStyle>
          <a:p>
            <a:fld id="{DB4028DB-78DC-F744-887D-9DA6C5486603}" type="datetimeFigureOut">
              <a:rPr lang="en-US" smtClean="0"/>
              <a:t>5/6/19</a:t>
            </a:fld>
            <a:endParaRPr lang="en-US" dirty="0"/>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765A7B35-F01C-F04C-A0D6-4B63C082F920}" type="slidenum">
              <a:rPr lang="en-US" smtClean="0"/>
              <a:t>‹#›</a:t>
            </a:fld>
            <a:endParaRPr lang="en-US" dirty="0"/>
          </a:p>
        </p:txBody>
      </p:sp>
    </p:spTree>
    <p:extLst>
      <p:ext uri="{BB962C8B-B14F-4D97-AF65-F5344CB8AC3E}">
        <p14:creationId xmlns:p14="http://schemas.microsoft.com/office/powerpoint/2010/main" val="3935033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28D42703-0FB3-412A-AC62-2A6DEFEDA8A6}" type="datetimeFigureOut">
              <a:rPr lang="en-GB" smtClean="0"/>
              <a:t>06/05/2019</a:t>
            </a:fld>
            <a:endParaRPr lang="en-GB" dirty="0"/>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7109FE9F-9F62-4475-8AA8-D2EDB4FDFA4B}" type="slidenum">
              <a:rPr lang="en-GB" smtClean="0"/>
              <a:t>‹#›</a:t>
            </a:fld>
            <a:endParaRPr lang="en-GB" dirty="0"/>
          </a:p>
        </p:txBody>
      </p:sp>
    </p:spTree>
    <p:extLst>
      <p:ext uri="{BB962C8B-B14F-4D97-AF65-F5344CB8AC3E}">
        <p14:creationId xmlns:p14="http://schemas.microsoft.com/office/powerpoint/2010/main" val="351710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https://www.youtube.com/watch?v=VBxgRXw8heg</a:t>
            </a:r>
          </a:p>
          <a:p>
            <a:r>
              <a:rPr lang="en-US" dirty="0"/>
              <a:t>We recommend you embed the video to avoid ads and pop ups.  </a:t>
            </a:r>
          </a:p>
          <a:p>
            <a:endParaRPr lang="en-US" dirty="0"/>
          </a:p>
        </p:txBody>
      </p:sp>
      <p:sp>
        <p:nvSpPr>
          <p:cNvPr id="4" name="Slide Number Placeholder 3"/>
          <p:cNvSpPr>
            <a:spLocks noGrp="1"/>
          </p:cNvSpPr>
          <p:nvPr>
            <p:ph type="sldNum" sz="quarter" idx="5"/>
          </p:nvPr>
        </p:nvSpPr>
        <p:spPr/>
        <p:txBody>
          <a:bodyPr/>
          <a:lstStyle/>
          <a:p>
            <a:fld id="{9CF1D46C-FB51-41DB-9D4F-93F6BCB68C40}" type="slidenum">
              <a:rPr lang="en-GB" smtClean="0"/>
              <a:t>5</a:t>
            </a:fld>
            <a:endParaRPr lang="en-GB"/>
          </a:p>
        </p:txBody>
      </p:sp>
    </p:spTree>
    <p:extLst>
      <p:ext uri="{BB962C8B-B14F-4D97-AF65-F5344CB8AC3E}">
        <p14:creationId xmlns:p14="http://schemas.microsoft.com/office/powerpoint/2010/main" val="2692086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https://www.youtube.com/watch?v=VBxgRXw8heg</a:t>
            </a:r>
          </a:p>
          <a:p>
            <a:r>
              <a:rPr lang="en-US" dirty="0"/>
              <a:t>We recommend you embed the video to avoid ads and pop ups.  </a:t>
            </a:r>
          </a:p>
          <a:p>
            <a:endParaRPr lang="en-US" dirty="0"/>
          </a:p>
        </p:txBody>
      </p:sp>
      <p:sp>
        <p:nvSpPr>
          <p:cNvPr id="4" name="Slide Number Placeholder 3"/>
          <p:cNvSpPr>
            <a:spLocks noGrp="1"/>
          </p:cNvSpPr>
          <p:nvPr>
            <p:ph type="sldNum" sz="quarter" idx="5"/>
          </p:nvPr>
        </p:nvSpPr>
        <p:spPr/>
        <p:txBody>
          <a:bodyPr/>
          <a:lstStyle/>
          <a:p>
            <a:fld id="{9CF1D46C-FB51-41DB-9D4F-93F6BCB68C40}" type="slidenum">
              <a:rPr lang="en-GB" smtClean="0"/>
              <a:t>6</a:t>
            </a:fld>
            <a:endParaRPr lang="en-GB"/>
          </a:p>
        </p:txBody>
      </p:sp>
    </p:spTree>
    <p:extLst>
      <p:ext uri="{BB962C8B-B14F-4D97-AF65-F5344CB8AC3E}">
        <p14:creationId xmlns:p14="http://schemas.microsoft.com/office/powerpoint/2010/main" val="2720863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https://www.youtube.com/watch?v=VBxgRXw8heg</a:t>
            </a:r>
          </a:p>
          <a:p>
            <a:r>
              <a:rPr lang="en-US" dirty="0"/>
              <a:t>We recommend you embed the video to avoid ads and pop ups.  </a:t>
            </a:r>
          </a:p>
          <a:p>
            <a:endParaRPr lang="en-US" dirty="0"/>
          </a:p>
        </p:txBody>
      </p:sp>
      <p:sp>
        <p:nvSpPr>
          <p:cNvPr id="4" name="Slide Number Placeholder 3"/>
          <p:cNvSpPr>
            <a:spLocks noGrp="1"/>
          </p:cNvSpPr>
          <p:nvPr>
            <p:ph type="sldNum" sz="quarter" idx="5"/>
          </p:nvPr>
        </p:nvSpPr>
        <p:spPr/>
        <p:txBody>
          <a:bodyPr/>
          <a:lstStyle/>
          <a:p>
            <a:fld id="{9CF1D46C-FB51-41DB-9D4F-93F6BCB68C40}" type="slidenum">
              <a:rPr lang="en-GB" smtClean="0"/>
              <a:t>7</a:t>
            </a:fld>
            <a:endParaRPr lang="en-GB"/>
          </a:p>
        </p:txBody>
      </p:sp>
    </p:spTree>
    <p:extLst>
      <p:ext uri="{BB962C8B-B14F-4D97-AF65-F5344CB8AC3E}">
        <p14:creationId xmlns:p14="http://schemas.microsoft.com/office/powerpoint/2010/main" val="807845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https://icould.com/explore/search/science?cpage=2</a:t>
            </a:r>
          </a:p>
          <a:p>
            <a:r>
              <a:rPr lang="en-US" dirty="0"/>
              <a:t>We recommend you embed the video to avoid ads and pop ups.  </a:t>
            </a:r>
          </a:p>
          <a:p>
            <a:endParaRPr lang="en-US" dirty="0"/>
          </a:p>
        </p:txBody>
      </p:sp>
      <p:sp>
        <p:nvSpPr>
          <p:cNvPr id="4" name="Slide Number Placeholder 3"/>
          <p:cNvSpPr>
            <a:spLocks noGrp="1"/>
          </p:cNvSpPr>
          <p:nvPr>
            <p:ph type="sldNum" sz="quarter" idx="5"/>
          </p:nvPr>
        </p:nvSpPr>
        <p:spPr/>
        <p:txBody>
          <a:bodyPr/>
          <a:lstStyle/>
          <a:p>
            <a:fld id="{9CF1D46C-FB51-41DB-9D4F-93F6BCB68C40}" type="slidenum">
              <a:rPr lang="en-GB" smtClean="0"/>
              <a:t>8</a:t>
            </a:fld>
            <a:endParaRPr lang="en-GB"/>
          </a:p>
        </p:txBody>
      </p:sp>
    </p:spTree>
    <p:extLst>
      <p:ext uri="{BB962C8B-B14F-4D97-AF65-F5344CB8AC3E}">
        <p14:creationId xmlns:p14="http://schemas.microsoft.com/office/powerpoint/2010/main" val="1484620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CF1D46C-FB51-41DB-9D4F-93F6BCB68C40}" type="slidenum">
              <a:rPr lang="en-GB" smtClean="0"/>
              <a:t>9</a:t>
            </a:fld>
            <a:endParaRPr lang="en-GB"/>
          </a:p>
        </p:txBody>
      </p:sp>
    </p:spTree>
    <p:extLst>
      <p:ext uri="{BB962C8B-B14F-4D97-AF65-F5344CB8AC3E}">
        <p14:creationId xmlns:p14="http://schemas.microsoft.com/office/powerpoint/2010/main" val="105435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https://www.youtube.com/watch?v=VBxgRXw8heg</a:t>
            </a:r>
          </a:p>
          <a:p>
            <a:r>
              <a:rPr lang="en-US" dirty="0"/>
              <a:t>We recommend you embed the video to avoid ads and pop ups.  </a:t>
            </a:r>
          </a:p>
          <a:p>
            <a:endParaRPr lang="en-US" dirty="0"/>
          </a:p>
        </p:txBody>
      </p:sp>
      <p:sp>
        <p:nvSpPr>
          <p:cNvPr id="4" name="Slide Number Placeholder 3"/>
          <p:cNvSpPr>
            <a:spLocks noGrp="1"/>
          </p:cNvSpPr>
          <p:nvPr>
            <p:ph type="sldNum" sz="quarter" idx="5"/>
          </p:nvPr>
        </p:nvSpPr>
        <p:spPr/>
        <p:txBody>
          <a:bodyPr/>
          <a:lstStyle/>
          <a:p>
            <a:fld id="{9CF1D46C-FB51-41DB-9D4F-93F6BCB68C40}" type="slidenum">
              <a:rPr lang="en-GB" smtClean="0"/>
              <a:t>10</a:t>
            </a:fld>
            <a:endParaRPr lang="en-GB"/>
          </a:p>
        </p:txBody>
      </p:sp>
    </p:spTree>
    <p:extLst>
      <p:ext uri="{BB962C8B-B14F-4D97-AF65-F5344CB8AC3E}">
        <p14:creationId xmlns:p14="http://schemas.microsoft.com/office/powerpoint/2010/main" val="3670722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pupils to discuss how they think their character has developed throughout the school life. Are they enquirers? Communicators? Creative? etc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Emphasise that throughout their lives, they will need to make decisions informed by scientific reasoning.</a:t>
            </a:r>
          </a:p>
          <a:p>
            <a:endParaRPr lang="en-GB" dirty="0"/>
          </a:p>
        </p:txBody>
      </p:sp>
      <p:sp>
        <p:nvSpPr>
          <p:cNvPr id="4" name="Slide Number Placeholder 3"/>
          <p:cNvSpPr>
            <a:spLocks noGrp="1"/>
          </p:cNvSpPr>
          <p:nvPr>
            <p:ph type="sldNum" sz="quarter" idx="5"/>
          </p:nvPr>
        </p:nvSpPr>
        <p:spPr/>
        <p:txBody>
          <a:bodyPr/>
          <a:lstStyle/>
          <a:p>
            <a:fld id="{9CF1D46C-FB51-41DB-9D4F-93F6BCB68C40}" type="slidenum">
              <a:rPr lang="en-GB" smtClean="0"/>
              <a:t>12</a:t>
            </a:fld>
            <a:endParaRPr lang="en-GB"/>
          </a:p>
        </p:txBody>
      </p:sp>
    </p:spTree>
    <p:extLst>
      <p:ext uri="{BB962C8B-B14F-4D97-AF65-F5344CB8AC3E}">
        <p14:creationId xmlns:p14="http://schemas.microsoft.com/office/powerpoint/2010/main" val="12814266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a:t>
            </a:r>
            <a:r>
              <a:rPr lang="en-GB" baseline="0" dirty="0"/>
              <a:t> could complete the following tasks as an extension to the lesson or as directed tasks to complete throughout the year. </a:t>
            </a:r>
            <a:endParaRPr lang="en-GB" dirty="0"/>
          </a:p>
        </p:txBody>
      </p:sp>
      <p:sp>
        <p:nvSpPr>
          <p:cNvPr id="4" name="Slide Number Placeholder 3"/>
          <p:cNvSpPr>
            <a:spLocks noGrp="1"/>
          </p:cNvSpPr>
          <p:nvPr>
            <p:ph type="sldNum" sz="quarter" idx="10"/>
          </p:nvPr>
        </p:nvSpPr>
        <p:spPr/>
        <p:txBody>
          <a:bodyPr/>
          <a:lstStyle/>
          <a:p>
            <a:fld id="{7109FE9F-9F62-4475-8AA8-D2EDB4FDFA4B}" type="slidenum">
              <a:rPr lang="en-GB" smtClean="0"/>
              <a:t>56</a:t>
            </a:fld>
            <a:endParaRPr lang="en-GB" dirty="0"/>
          </a:p>
        </p:txBody>
      </p:sp>
    </p:spTree>
    <p:extLst>
      <p:ext uri="{BB962C8B-B14F-4D97-AF65-F5344CB8AC3E}">
        <p14:creationId xmlns:p14="http://schemas.microsoft.com/office/powerpoint/2010/main" val="14621868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a:t>
            </a:r>
            <a:r>
              <a:rPr lang="en-GB" baseline="0" dirty="0"/>
              <a:t> could complete the following tasks as an extension to the lesson or as directed tasks to complete throughout the year. </a:t>
            </a:r>
            <a:endParaRPr lang="en-GB" dirty="0"/>
          </a:p>
        </p:txBody>
      </p:sp>
      <p:sp>
        <p:nvSpPr>
          <p:cNvPr id="4" name="Slide Number Placeholder 3"/>
          <p:cNvSpPr>
            <a:spLocks noGrp="1"/>
          </p:cNvSpPr>
          <p:nvPr>
            <p:ph type="sldNum" sz="quarter" idx="10"/>
          </p:nvPr>
        </p:nvSpPr>
        <p:spPr/>
        <p:txBody>
          <a:bodyPr/>
          <a:lstStyle/>
          <a:p>
            <a:fld id="{7109FE9F-9F62-4475-8AA8-D2EDB4FDFA4B}" type="slidenum">
              <a:rPr lang="en-GB" smtClean="0"/>
              <a:t>57</a:t>
            </a:fld>
            <a:endParaRPr lang="en-GB" dirty="0"/>
          </a:p>
        </p:txBody>
      </p:sp>
    </p:spTree>
    <p:extLst>
      <p:ext uri="{BB962C8B-B14F-4D97-AF65-F5344CB8AC3E}">
        <p14:creationId xmlns:p14="http://schemas.microsoft.com/office/powerpoint/2010/main" val="276370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3200" b="1">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p>
            <a:fld id="{C10311B2-23A9-43C9-B8D0-7C371C121202}" type="datetimeFigureOut">
              <a:rPr lang="en-GB" smtClean="0"/>
              <a:t>06/05/2019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704FC25-86F0-433F-9448-CA7469E87FE8}" type="slidenum">
              <a:rPr lang="en-GB" smtClean="0"/>
              <a:t>‹#›</a:t>
            </a:fld>
            <a:endParaRPr lang="en-GB" dirty="0"/>
          </a:p>
        </p:txBody>
      </p:sp>
    </p:spTree>
    <p:extLst>
      <p:ext uri="{BB962C8B-B14F-4D97-AF65-F5344CB8AC3E}">
        <p14:creationId xmlns:p14="http://schemas.microsoft.com/office/powerpoint/2010/main" val="4189888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10311B2-23A9-43C9-B8D0-7C371C121202}" type="datetimeFigureOut">
              <a:rPr lang="en-GB" smtClean="0"/>
              <a:t>06/05/2019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704FC25-86F0-433F-9448-CA7469E87FE8}" type="slidenum">
              <a:rPr lang="en-GB" smtClean="0"/>
              <a:t>‹#›</a:t>
            </a:fld>
            <a:endParaRPr lang="en-GB" dirty="0"/>
          </a:p>
        </p:txBody>
      </p:sp>
    </p:spTree>
    <p:extLst>
      <p:ext uri="{BB962C8B-B14F-4D97-AF65-F5344CB8AC3E}">
        <p14:creationId xmlns:p14="http://schemas.microsoft.com/office/powerpoint/2010/main" val="2241235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185928" y="1638733"/>
            <a:ext cx="11774424" cy="43513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10311B2-23A9-43C9-B8D0-7C371C121202}" type="datetimeFigureOut">
              <a:rPr lang="en-GB" smtClean="0"/>
              <a:t>06/05/2019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704FC25-86F0-433F-9448-CA7469E87FE8}" type="slidenum">
              <a:rPr lang="en-GB" smtClean="0"/>
              <a:t>‹#›</a:t>
            </a:fld>
            <a:endParaRPr lang="en-GB" dirty="0"/>
          </a:p>
        </p:txBody>
      </p:sp>
    </p:spTree>
    <p:extLst>
      <p:ext uri="{BB962C8B-B14F-4D97-AF65-F5344CB8AC3E}">
        <p14:creationId xmlns:p14="http://schemas.microsoft.com/office/powerpoint/2010/main" val="1809103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153400" y="727074"/>
            <a:ext cx="3825240" cy="5449889"/>
          </a:xfrm>
        </p:spPr>
        <p:txBody>
          <a:bodyPr vert="eaVert"/>
          <a:lstStyle/>
          <a:p>
            <a:r>
              <a:rPr lang="en-US"/>
              <a:t>Click to edit Master title style</a:t>
            </a:r>
            <a:endParaRPr lang="en-GB" dirty="0"/>
          </a:p>
        </p:txBody>
      </p:sp>
      <p:sp>
        <p:nvSpPr>
          <p:cNvPr id="3" name="Vertical Text Placeholder 2"/>
          <p:cNvSpPr>
            <a:spLocks noGrp="1"/>
          </p:cNvSpPr>
          <p:nvPr>
            <p:ph type="body" orient="vert" idx="1"/>
          </p:nvPr>
        </p:nvSpPr>
        <p:spPr>
          <a:xfrm>
            <a:off x="106680" y="727074"/>
            <a:ext cx="7734300" cy="544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10311B2-23A9-43C9-B8D0-7C371C121202}" type="datetimeFigureOut">
              <a:rPr lang="en-GB" smtClean="0"/>
              <a:t>06/05/2019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704FC25-86F0-433F-9448-CA7469E87FE8}" type="slidenum">
              <a:rPr lang="en-GB" smtClean="0"/>
              <a:t>‹#›</a:t>
            </a:fld>
            <a:endParaRPr lang="en-GB" dirty="0"/>
          </a:p>
        </p:txBody>
      </p:sp>
    </p:spTree>
    <p:extLst>
      <p:ext uri="{BB962C8B-B14F-4D97-AF65-F5344CB8AC3E}">
        <p14:creationId xmlns:p14="http://schemas.microsoft.com/office/powerpoint/2010/main" val="1222045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98EB9E-2DBB-9949-91F6-88D5FE93BECE}" type="datetimeFigureOut">
              <a:rPr lang="en-US" smtClean="0"/>
              <a:t>5/6/19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8424D3-B686-0845-9AE1-586A25CF7D66}" type="slidenum">
              <a:rPr lang="en-US" smtClean="0"/>
              <a:t>‹#›</a:t>
            </a:fld>
            <a:endParaRPr lang="en-US"/>
          </a:p>
        </p:txBody>
      </p:sp>
    </p:spTree>
    <p:extLst>
      <p:ext uri="{BB962C8B-B14F-4D97-AF65-F5344CB8AC3E}">
        <p14:creationId xmlns:p14="http://schemas.microsoft.com/office/powerpoint/2010/main" val="6578392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678542E-BB15-654C-84E0-0AEE97E83F6B}"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1904705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678542E-BB15-654C-84E0-0AEE97E83F6B}"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1987608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78542E-BB15-654C-84E0-0AEE97E83F6B}"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1633241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678542E-BB15-654C-84E0-0AEE97E83F6B}" type="datetimeFigureOut">
              <a:rPr lang="en-US" smtClean="0"/>
              <a:t>5/6/19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752687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678542E-BB15-654C-84E0-0AEE97E83F6B}" type="datetimeFigureOut">
              <a:rPr lang="en-US" smtClean="0"/>
              <a:t>5/6/19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1742400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678542E-BB15-654C-84E0-0AEE97E83F6B}" type="datetimeFigureOut">
              <a:rPr lang="en-US" smtClean="0"/>
              <a:t>5/6/19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14401258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78542E-BB15-654C-84E0-0AEE97E83F6B}" type="datetimeFigureOut">
              <a:rPr lang="en-US" smtClean="0"/>
              <a:t>5/6/19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2053837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78542E-BB15-654C-84E0-0AEE97E83F6B}" type="datetimeFigureOut">
              <a:rPr lang="en-US" smtClean="0"/>
              <a:t>5/6/19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1930567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78542E-BB15-654C-84E0-0AEE97E83F6B}" type="datetimeFigureOut">
              <a:rPr lang="en-US" smtClean="0"/>
              <a:t>5/6/19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20041373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678542E-BB15-654C-84E0-0AEE97E83F6B}"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2551525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678542E-BB15-654C-84E0-0AEE97E83F6B}"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E23FE6-137A-0F46-BB13-7BA6D2D92DE4}" type="slidenum">
              <a:rPr lang="en-US" smtClean="0"/>
              <a:t>‹#›</a:t>
            </a:fld>
            <a:endParaRPr lang="en-US" dirty="0"/>
          </a:p>
        </p:txBody>
      </p:sp>
    </p:spTree>
    <p:extLst>
      <p:ext uri="{BB962C8B-B14F-4D97-AF65-F5344CB8AC3E}">
        <p14:creationId xmlns:p14="http://schemas.microsoft.com/office/powerpoint/2010/main" val="19713131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D95DF87-E0BC-0541-9154-2593744AD1ED}"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371857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95DF87-E0BC-0541-9154-2593744AD1ED}"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6378083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95DF87-E0BC-0541-9154-2593744AD1ED}"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15535520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D95DF87-E0BC-0541-9154-2593744AD1ED}" type="datetimeFigureOut">
              <a:rPr lang="en-US" smtClean="0"/>
              <a:t>5/6/19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1443342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D95DF87-E0BC-0541-9154-2593744AD1ED}" type="datetimeFigureOut">
              <a:rPr lang="en-US" smtClean="0"/>
              <a:t>5/6/19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2840537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D95DF87-E0BC-0541-9154-2593744AD1ED}" type="datetimeFigureOut">
              <a:rPr lang="en-US" smtClean="0"/>
              <a:t>5/6/19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235951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95DF87-E0BC-0541-9154-2593744AD1ED}" type="datetimeFigureOut">
              <a:rPr lang="en-US" smtClean="0"/>
              <a:t>5/6/19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13849053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95DF87-E0BC-0541-9154-2593744AD1ED}" type="datetimeFigureOut">
              <a:rPr lang="en-US" smtClean="0"/>
              <a:t>5/6/19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16760815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95DF87-E0BC-0541-9154-2593744AD1ED}" type="datetimeFigureOut">
              <a:rPr lang="en-US" smtClean="0"/>
              <a:t>5/6/19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13589408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95DF87-E0BC-0541-9154-2593744AD1ED}"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12306330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95DF87-E0BC-0541-9154-2593744AD1ED}" type="datetimeFigureOut">
              <a:rPr lang="en-US" smtClean="0"/>
              <a:t>5/6/19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5AB56A2-E858-3A43-B4A0-C8D888B9BC8B}" type="slidenum">
              <a:rPr lang="en-US" smtClean="0"/>
              <a:t>‹#›</a:t>
            </a:fld>
            <a:endParaRPr lang="en-US" dirty="0"/>
          </a:p>
        </p:txBody>
      </p:sp>
    </p:spTree>
    <p:extLst>
      <p:ext uri="{BB962C8B-B14F-4D97-AF65-F5344CB8AC3E}">
        <p14:creationId xmlns:p14="http://schemas.microsoft.com/office/powerpoint/2010/main" val="834700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1544" y="768791"/>
            <a:ext cx="11753088" cy="758257"/>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185928" y="1638733"/>
            <a:ext cx="11728704"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0311B2-23A9-43C9-B8D0-7C371C121202}" type="datetimeFigureOut">
              <a:rPr lang="en-GB" smtClean="0"/>
              <a:t>06/05/2019</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04FC25-86F0-433F-9448-CA7469E87FE8}" type="slidenum">
              <a:rPr lang="en-GB" smtClean="0"/>
              <a:t>‹#›</a:t>
            </a:fld>
            <a:endParaRPr lang="en-GB" dirty="0"/>
          </a:p>
        </p:txBody>
      </p:sp>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88151" y="16872"/>
            <a:ext cx="1373014" cy="1020648"/>
          </a:xfrm>
          <a:prstGeom prst="rect">
            <a:avLst/>
          </a:prstGeom>
        </p:spPr>
      </p:pic>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835" y="16872"/>
            <a:ext cx="3373484" cy="831540"/>
          </a:xfrm>
          <a:prstGeom prst="rect">
            <a:avLst/>
          </a:prstGeom>
        </p:spPr>
      </p:pic>
      <p:sp>
        <p:nvSpPr>
          <p:cNvPr id="9" name="Rectangle 8"/>
          <p:cNvSpPr/>
          <p:nvPr/>
        </p:nvSpPr>
        <p:spPr>
          <a:xfrm>
            <a:off x="0" y="6561057"/>
            <a:ext cx="12192000" cy="226407"/>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00" dirty="0">
                <a:latin typeface="Arial" panose="020B0604020202020204" pitchFamily="34" charset="0"/>
                <a:cs typeface="Arial" panose="020B0604020202020204" pitchFamily="34" charset="0"/>
              </a:rPr>
              <a:t>better hope – brighter</a:t>
            </a:r>
            <a:r>
              <a:rPr lang="en-GB" sz="1200" baseline="0" dirty="0">
                <a:latin typeface="Arial" panose="020B0604020202020204" pitchFamily="34" charset="0"/>
                <a:cs typeface="Arial" panose="020B0604020202020204" pitchFamily="34" charset="0"/>
              </a:rPr>
              <a:t> future</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3654271"/>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894" r:id="rId5"/>
  </p:sldLayoutIdLst>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78542E-BB15-654C-84E0-0AEE97E83F6B}" type="datetimeFigureOut">
              <a:rPr lang="en-US" smtClean="0"/>
              <a:t>5/6/19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E23FE6-137A-0F46-BB13-7BA6D2D92DE4}" type="slidenum">
              <a:rPr lang="en-US" smtClean="0"/>
              <a:t>‹#›</a:t>
            </a:fld>
            <a:endParaRPr lang="en-US" dirty="0"/>
          </a:p>
        </p:txBody>
      </p:sp>
    </p:spTree>
    <p:extLst>
      <p:ext uri="{BB962C8B-B14F-4D97-AF65-F5344CB8AC3E}">
        <p14:creationId xmlns:p14="http://schemas.microsoft.com/office/powerpoint/2010/main" val="1073791265"/>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95DF87-E0BC-0541-9154-2593744AD1ED}" type="datetimeFigureOut">
              <a:rPr lang="en-US" smtClean="0"/>
              <a:t>5/6/19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AB56A2-E858-3A43-B4A0-C8D888B9BC8B}" type="slidenum">
              <a:rPr lang="en-US" smtClean="0"/>
              <a:t>‹#›</a:t>
            </a:fld>
            <a:endParaRPr lang="en-US" dirty="0"/>
          </a:p>
        </p:txBody>
      </p:sp>
    </p:spTree>
    <p:extLst>
      <p:ext uri="{BB962C8B-B14F-4D97-AF65-F5344CB8AC3E}">
        <p14:creationId xmlns:p14="http://schemas.microsoft.com/office/powerpoint/2010/main" val="482238064"/>
      </p:ext>
    </p:extLst>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 id="2147483888" r:id="rId6"/>
    <p:sldLayoutId id="2147483889" r:id="rId7"/>
    <p:sldLayoutId id="2147483890" r:id="rId8"/>
    <p:sldLayoutId id="2147483891" r:id="rId9"/>
    <p:sldLayoutId id="2147483892" r:id="rId10"/>
    <p:sldLayoutId id="21474838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russellgroup.ac.uk/media/5686/informed-choices-2018-1-6th-edition-final.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hyperlink" Target="https://russellgroup.ac.uk/media/5686/informed-choices-2018-1-6th-edition-final.pdf"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hyperlink" Target="https://russellgroup.ac.uk/media/5686/informed-choices-2018-1-6th-edition-final.pdf"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3" Type="http://schemas.openxmlformats.org/officeDocument/2006/relationships/hyperlink" Target="https://russellgroup.ac.uk/media/5686/informed-choices-2018-1-6th-edition-final.pdf" TargetMode="External"/><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9.tiff"/><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3.jpg"/></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hyperlink" Target="http://www.futuremorph.org/teachers/teaching-resources/science-within-work/" TargetMode="External"/><Relationship Id="rId7" Type="http://schemas.openxmlformats.org/officeDocument/2006/relationships/hyperlink" Target="https://imascientist.org.uk/"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www.rsb.org.uk/careers-and-cpd/careers/career-resources/resources-for-teachers" TargetMode="External"/><Relationship Id="rId5" Type="http://schemas.openxmlformats.org/officeDocument/2006/relationships/hyperlink" Target="http://www.iop.org/education/teacher/student/index.html" TargetMode="External"/><Relationship Id="rId4" Type="http://schemas.openxmlformats.org/officeDocument/2006/relationships/hyperlink" Target="http://www.rsc.org/careers/future/" TargetMode="External"/></Relationships>
</file>

<file path=ppt/slides/_rels/slide5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half" idx="2"/>
          </p:nvPr>
        </p:nvSpPr>
        <p:spPr>
          <a:xfrm>
            <a:off x="839416" y="1412776"/>
            <a:ext cx="10872836" cy="5184575"/>
          </a:xfrm>
        </p:spPr>
        <p:txBody>
          <a:bodyPr>
            <a:normAutofit lnSpcReduction="10000"/>
          </a:bodyPr>
          <a:lstStyle/>
          <a:p>
            <a:r>
              <a:rPr lang="en-GB" sz="2400" b="1" u="sng" dirty="0"/>
              <a:t>Teacher notes and guidance</a:t>
            </a:r>
          </a:p>
          <a:p>
            <a:r>
              <a:rPr lang="en-GB" sz="2400" dirty="0"/>
              <a:t>This resource is designed to have a one off ‘launch’ type event that might be used as part of the options process explaining why science is compulsory at KS4 and where science qualifications are required for further study.</a:t>
            </a:r>
          </a:p>
          <a:p>
            <a:r>
              <a:rPr lang="en-GB" sz="2400" dirty="0"/>
              <a:t>This might be delivered in lessons, as assemblies, or even to parents at appropriate opportunities to ensure buy-in from all stake holders.</a:t>
            </a:r>
          </a:p>
          <a:p>
            <a:r>
              <a:rPr lang="en-GB" sz="2400" dirty="0"/>
              <a:t>The remainder of the ‘Profile’ resources are designed to be embedded within your existing schemes of work and used to either support learning, or as homework/extended learning tasks to develop students’ understanding of different roles in scientific areas that they may not be aware of.</a:t>
            </a:r>
          </a:p>
          <a:p>
            <a:r>
              <a:rPr lang="en-GB" sz="2400" dirty="0"/>
              <a:t>This meets the Gatsby benchmark that engagement with careers education is an embedded and permanent feature of the curriculum.</a:t>
            </a:r>
          </a:p>
          <a:p>
            <a:r>
              <a:rPr lang="en-GB" sz="2400" dirty="0"/>
              <a:t>Information from external resources is referenced at the end of this document and is correct at the time of publication.</a:t>
            </a:r>
          </a:p>
        </p:txBody>
      </p:sp>
      <p:pic>
        <p:nvPicPr>
          <p:cNvPr id="4" name="Picture 3">
            <a:extLst>
              <a:ext uri="{FF2B5EF4-FFF2-40B4-BE49-F238E27FC236}">
                <a16:creationId xmlns:a16="http://schemas.microsoft.com/office/drawing/2014/main" id="{BA6F2626-9032-1740-91FD-5C158244FFF7}"/>
              </a:ext>
            </a:extLst>
          </p:cNvPr>
          <p:cNvPicPr>
            <a:picLocks noChangeAspect="1"/>
          </p:cNvPicPr>
          <p:nvPr/>
        </p:nvPicPr>
        <p:blipFill>
          <a:blip r:embed="rId2"/>
          <a:stretch>
            <a:fillRect/>
          </a:stretch>
        </p:blipFill>
        <p:spPr>
          <a:xfrm>
            <a:off x="8559258" y="23310"/>
            <a:ext cx="2106793" cy="955540"/>
          </a:xfrm>
          <a:prstGeom prst="rect">
            <a:avLst/>
          </a:prstGeom>
        </p:spPr>
      </p:pic>
    </p:spTree>
    <p:extLst>
      <p:ext uri="{BB962C8B-B14F-4D97-AF65-F5344CB8AC3E}">
        <p14:creationId xmlns:p14="http://schemas.microsoft.com/office/powerpoint/2010/main" val="49671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0527EBF-21F9-FF4A-96B8-E1B1E93B43C6}"/>
              </a:ext>
            </a:extLst>
          </p:cNvPr>
          <p:cNvPicPr>
            <a:picLocks noChangeAspect="1"/>
          </p:cNvPicPr>
          <p:nvPr/>
        </p:nvPicPr>
        <p:blipFill>
          <a:blip r:embed="rId2"/>
          <a:stretch>
            <a:fillRect/>
          </a:stretch>
        </p:blipFill>
        <p:spPr>
          <a:xfrm>
            <a:off x="0" y="-2945"/>
            <a:ext cx="4628802" cy="2099402"/>
          </a:xfrm>
          <a:prstGeom prst="rect">
            <a:avLst/>
          </a:prstGeom>
        </p:spPr>
      </p:pic>
      <p:sp>
        <p:nvSpPr>
          <p:cNvPr id="7" name="Subtitle 2">
            <a:extLst>
              <a:ext uri="{FF2B5EF4-FFF2-40B4-BE49-F238E27FC236}">
                <a16:creationId xmlns:a16="http://schemas.microsoft.com/office/drawing/2014/main" id="{8A724CDF-AD38-7E40-BFA8-820049BB20D9}"/>
              </a:ext>
            </a:extLst>
          </p:cNvPr>
          <p:cNvSpPr txBox="1">
            <a:spLocks/>
          </p:cNvSpPr>
          <p:nvPr/>
        </p:nvSpPr>
        <p:spPr>
          <a:xfrm>
            <a:off x="4896022" y="0"/>
            <a:ext cx="7295978" cy="1286984"/>
          </a:xfrm>
          <a:prstGeom prst="rect">
            <a:avLst/>
          </a:prstGeom>
          <a:solidFill>
            <a:srgbClr val="7030A0"/>
          </a:solidFill>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9pPr>
          </a:lstStyle>
          <a:p>
            <a:r>
              <a:rPr lang="en-GB" sz="6000" dirty="0">
                <a:solidFill>
                  <a:schemeClr val="bg1"/>
                </a:solidFill>
                <a:latin typeface="Helvetica Light" panose="020B0403020202020204" pitchFamily="34" charset="0"/>
              </a:rPr>
              <a:t>Why study science? </a:t>
            </a:r>
          </a:p>
        </p:txBody>
      </p:sp>
      <p:pic>
        <p:nvPicPr>
          <p:cNvPr id="5" name="Picture 4">
            <a:extLst>
              <a:ext uri="{FF2B5EF4-FFF2-40B4-BE49-F238E27FC236}">
                <a16:creationId xmlns:a16="http://schemas.microsoft.com/office/drawing/2014/main" id="{3F798C94-1042-814E-917E-9BDEFEBA65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7728" y="1556792"/>
            <a:ext cx="4761543" cy="4761543"/>
          </a:xfrm>
          <a:prstGeom prst="rect">
            <a:avLst/>
          </a:prstGeom>
        </p:spPr>
      </p:pic>
    </p:spTree>
    <p:extLst>
      <p:ext uri="{BB962C8B-B14F-4D97-AF65-F5344CB8AC3E}">
        <p14:creationId xmlns:p14="http://schemas.microsoft.com/office/powerpoint/2010/main" val="3453536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852" y="237809"/>
            <a:ext cx="7972796" cy="1027584"/>
          </a:xfrm>
        </p:spPr>
        <p:txBody>
          <a:bodyPr>
            <a:normAutofit/>
          </a:bodyPr>
          <a:lstStyle/>
          <a:p>
            <a:r>
              <a:rPr lang="en-GB" dirty="0"/>
              <a:t>University and Careers</a:t>
            </a:r>
          </a:p>
        </p:txBody>
      </p:sp>
      <p:sp>
        <p:nvSpPr>
          <p:cNvPr id="7" name="Text Placeholder 6"/>
          <p:cNvSpPr>
            <a:spLocks noGrp="1"/>
          </p:cNvSpPr>
          <p:nvPr>
            <p:ph type="body" sz="half" idx="2"/>
          </p:nvPr>
        </p:nvSpPr>
        <p:spPr>
          <a:xfrm>
            <a:off x="836852" y="1278166"/>
            <a:ext cx="10512796" cy="4882257"/>
          </a:xfrm>
        </p:spPr>
        <p:txBody>
          <a:bodyPr>
            <a:normAutofit lnSpcReduction="10000"/>
          </a:bodyPr>
          <a:lstStyle/>
          <a:p>
            <a:r>
              <a:rPr lang="en-GB" sz="2400" dirty="0"/>
              <a:t>“Some advanced level subjects are more frequently required for entry to degree courses than others. </a:t>
            </a:r>
          </a:p>
          <a:p>
            <a:r>
              <a:rPr lang="en-GB" sz="2400" dirty="0"/>
              <a:t>We call these subjects ‘facilitating’ because choosing them at advanced level leaves open a wide range of options for university study. These facilitating subjects are:</a:t>
            </a:r>
          </a:p>
          <a:p>
            <a:endParaRPr lang="en-GB" sz="2400" dirty="0"/>
          </a:p>
          <a:p>
            <a:endParaRPr lang="en-GB" sz="2400" dirty="0"/>
          </a:p>
          <a:p>
            <a:endParaRPr lang="en-GB" sz="2400" dirty="0"/>
          </a:p>
          <a:p>
            <a:endParaRPr lang="en-GB" sz="2400" dirty="0"/>
          </a:p>
          <a:p>
            <a:endParaRPr lang="en-GB" sz="2400" dirty="0"/>
          </a:p>
          <a:p>
            <a:endParaRPr lang="en-GB" sz="2400" dirty="0"/>
          </a:p>
          <a:p>
            <a:r>
              <a:rPr lang="en-GB" sz="2400" i="1" dirty="0">
                <a:hlinkClick r:id="rId2"/>
              </a:rPr>
              <a:t>https://russellgroup.ac.uk/media/5686/informed-choices-2018-1-6th-edition-final.pdf</a:t>
            </a:r>
            <a:r>
              <a:rPr lang="en-GB" sz="2400" i="1" dirty="0"/>
              <a:t> </a:t>
            </a:r>
          </a:p>
          <a:p>
            <a:endParaRPr lang="en-GB" sz="2400" dirty="0"/>
          </a:p>
          <a:p>
            <a:endParaRPr lang="en-GB" sz="2400" dirty="0"/>
          </a:p>
        </p:txBody>
      </p:sp>
      <p:graphicFrame>
        <p:nvGraphicFramePr>
          <p:cNvPr id="5" name="Table 4"/>
          <p:cNvGraphicFramePr>
            <a:graphicFrameLocks noGrp="1"/>
          </p:cNvGraphicFramePr>
          <p:nvPr>
            <p:extLst>
              <p:ext uri="{D42A27DB-BD31-4B8C-83A1-F6EECF244321}">
                <p14:modId xmlns:p14="http://schemas.microsoft.com/office/powerpoint/2010/main" val="2319834556"/>
              </p:ext>
            </p:extLst>
          </p:nvPr>
        </p:nvGraphicFramePr>
        <p:xfrm>
          <a:off x="911424" y="3082449"/>
          <a:ext cx="10441160" cy="1828800"/>
        </p:xfrm>
        <a:graphic>
          <a:graphicData uri="http://schemas.openxmlformats.org/drawingml/2006/table">
            <a:tbl>
              <a:tblPr/>
              <a:tblGrid>
                <a:gridCol w="5220580">
                  <a:extLst>
                    <a:ext uri="{9D8B030D-6E8A-4147-A177-3AD203B41FA5}">
                      <a16:colId xmlns:a16="http://schemas.microsoft.com/office/drawing/2014/main" val="20000"/>
                    </a:ext>
                  </a:extLst>
                </a:gridCol>
                <a:gridCol w="5220580">
                  <a:extLst>
                    <a:ext uri="{9D8B030D-6E8A-4147-A177-3AD203B41FA5}">
                      <a16:colId xmlns:a16="http://schemas.microsoft.com/office/drawing/2014/main" val="20001"/>
                    </a:ext>
                  </a:extLst>
                </a:gridCol>
              </a:tblGrid>
              <a:tr h="0">
                <a:tc>
                  <a:txBody>
                    <a:bodyPr/>
                    <a:lstStyle/>
                    <a:p>
                      <a:pPr fontAlgn="base"/>
                      <a:r>
                        <a:rPr lang="en-GB" sz="2400" dirty="0">
                          <a:effectLst/>
                          <a:latin typeface="+mj-lt"/>
                        </a:rPr>
                        <a:t>• Biology</a:t>
                      </a:r>
                    </a:p>
                  </a:txBody>
                  <a:tcPr anchor="ctr">
                    <a:lnL>
                      <a:noFill/>
                    </a:lnL>
                    <a:lnR>
                      <a:noFill/>
                    </a:lnR>
                    <a:lnT>
                      <a:noFill/>
                    </a:lnT>
                    <a:lnB>
                      <a:noFill/>
                    </a:lnB>
                  </a:tcPr>
                </a:tc>
                <a:tc>
                  <a:txBody>
                    <a:bodyPr/>
                    <a:lstStyle/>
                    <a:p>
                      <a:pPr algn="r" fontAlgn="base"/>
                      <a:r>
                        <a:rPr lang="en-GB" sz="2400" dirty="0">
                          <a:effectLst/>
                          <a:latin typeface="+mj-lt"/>
                        </a:rPr>
                        <a:t>• Chemistry</a:t>
                      </a:r>
                    </a:p>
                  </a:txBody>
                  <a:tcPr anchor="ctr">
                    <a:lnL>
                      <a:noFill/>
                    </a:lnL>
                    <a:lnR>
                      <a:noFill/>
                    </a:lnR>
                    <a:lnT>
                      <a:noFill/>
                    </a:lnT>
                    <a:lnB>
                      <a:noFill/>
                    </a:lnB>
                  </a:tcPr>
                </a:tc>
                <a:extLst>
                  <a:ext uri="{0D108BD9-81ED-4DB2-BD59-A6C34878D82A}">
                    <a16:rowId xmlns:a16="http://schemas.microsoft.com/office/drawing/2014/main" val="10000"/>
                  </a:ext>
                </a:extLst>
              </a:tr>
              <a:tr h="0">
                <a:tc>
                  <a:txBody>
                    <a:bodyPr/>
                    <a:lstStyle/>
                    <a:p>
                      <a:pPr fontAlgn="base"/>
                      <a:r>
                        <a:rPr lang="en-GB" sz="2400" dirty="0">
                          <a:effectLst/>
                          <a:latin typeface="+mj-lt"/>
                        </a:rPr>
                        <a:t>• English literature</a:t>
                      </a:r>
                    </a:p>
                  </a:txBody>
                  <a:tcPr anchor="ctr">
                    <a:lnL>
                      <a:noFill/>
                    </a:lnL>
                    <a:lnR>
                      <a:noFill/>
                    </a:lnR>
                    <a:lnT>
                      <a:noFill/>
                    </a:lnT>
                    <a:lnB>
                      <a:noFill/>
                    </a:lnB>
                  </a:tcPr>
                </a:tc>
                <a:tc>
                  <a:txBody>
                    <a:bodyPr/>
                    <a:lstStyle/>
                    <a:p>
                      <a:pPr algn="r" fontAlgn="base"/>
                      <a:r>
                        <a:rPr lang="en-GB" sz="2400" dirty="0">
                          <a:effectLst/>
                          <a:latin typeface="+mj-lt"/>
                        </a:rPr>
                        <a:t>• Geography</a:t>
                      </a:r>
                    </a:p>
                  </a:txBody>
                  <a:tcPr anchor="ctr">
                    <a:lnL>
                      <a:noFill/>
                    </a:lnL>
                    <a:lnR>
                      <a:noFill/>
                    </a:lnR>
                    <a:lnT>
                      <a:noFill/>
                    </a:lnT>
                    <a:lnB>
                      <a:noFill/>
                    </a:lnB>
                  </a:tcPr>
                </a:tc>
                <a:extLst>
                  <a:ext uri="{0D108BD9-81ED-4DB2-BD59-A6C34878D82A}">
                    <a16:rowId xmlns:a16="http://schemas.microsoft.com/office/drawing/2014/main" val="10001"/>
                  </a:ext>
                </a:extLst>
              </a:tr>
              <a:tr h="0">
                <a:tc>
                  <a:txBody>
                    <a:bodyPr/>
                    <a:lstStyle/>
                    <a:p>
                      <a:pPr fontAlgn="base"/>
                      <a:r>
                        <a:rPr lang="en-GB" sz="2400" dirty="0">
                          <a:effectLst/>
                          <a:latin typeface="+mj-lt"/>
                        </a:rPr>
                        <a:t>• History</a:t>
                      </a:r>
                    </a:p>
                  </a:txBody>
                  <a:tcPr anchor="ctr">
                    <a:lnL>
                      <a:noFill/>
                    </a:lnL>
                    <a:lnR>
                      <a:noFill/>
                    </a:lnR>
                    <a:lnT>
                      <a:noFill/>
                    </a:lnT>
                    <a:lnB>
                      <a:noFill/>
                    </a:lnB>
                  </a:tcPr>
                </a:tc>
                <a:tc>
                  <a:txBody>
                    <a:bodyPr/>
                    <a:lstStyle/>
                    <a:p>
                      <a:pPr algn="r" fontAlgn="base"/>
                      <a:r>
                        <a:rPr lang="en-GB" sz="2400" dirty="0">
                          <a:effectLst/>
                          <a:latin typeface="+mj-lt"/>
                        </a:rPr>
                        <a:t>• Physics</a:t>
                      </a:r>
                    </a:p>
                  </a:txBody>
                  <a:tcPr anchor="ctr">
                    <a:lnL>
                      <a:noFill/>
                    </a:lnL>
                    <a:lnR>
                      <a:noFill/>
                    </a:lnR>
                    <a:lnT>
                      <a:noFill/>
                    </a:lnT>
                    <a:lnB>
                      <a:noFill/>
                    </a:lnB>
                  </a:tcPr>
                </a:tc>
                <a:extLst>
                  <a:ext uri="{0D108BD9-81ED-4DB2-BD59-A6C34878D82A}">
                    <a16:rowId xmlns:a16="http://schemas.microsoft.com/office/drawing/2014/main" val="10002"/>
                  </a:ext>
                </a:extLst>
              </a:tr>
              <a:tr h="0">
                <a:tc>
                  <a:txBody>
                    <a:bodyPr/>
                    <a:lstStyle/>
                    <a:p>
                      <a:pPr fontAlgn="base"/>
                      <a:r>
                        <a:rPr lang="en-GB" sz="2400" dirty="0">
                          <a:effectLst/>
                          <a:latin typeface="+mj-lt"/>
                        </a:rPr>
                        <a:t>• Modern and classical languages</a:t>
                      </a:r>
                    </a:p>
                  </a:txBody>
                  <a:tcPr anchor="ctr">
                    <a:lnL>
                      <a:noFill/>
                    </a:lnL>
                    <a:lnR>
                      <a:noFill/>
                    </a:lnR>
                    <a:lnT>
                      <a:noFill/>
                    </a:lnT>
                    <a:lnB>
                      <a:noFill/>
                    </a:lnB>
                  </a:tcPr>
                </a:tc>
                <a:tc>
                  <a:txBody>
                    <a:bodyPr/>
                    <a:lstStyle/>
                    <a:p>
                      <a:pPr algn="r" fontAlgn="base"/>
                      <a:r>
                        <a:rPr lang="en-GB" sz="2400" dirty="0">
                          <a:effectLst/>
                          <a:latin typeface="+mj-lt"/>
                        </a:rPr>
                        <a:t>• Maths and further maths”</a:t>
                      </a:r>
                    </a:p>
                  </a:txBody>
                  <a:tcPr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6" name="Picture 5">
            <a:extLst>
              <a:ext uri="{FF2B5EF4-FFF2-40B4-BE49-F238E27FC236}">
                <a16:creationId xmlns:a16="http://schemas.microsoft.com/office/drawing/2014/main" id="{DCF72D77-586F-CD40-8480-0E5987611F4D}"/>
              </a:ext>
            </a:extLst>
          </p:cNvPr>
          <p:cNvPicPr>
            <a:picLocks noChangeAspect="1"/>
          </p:cNvPicPr>
          <p:nvPr/>
        </p:nvPicPr>
        <p:blipFill>
          <a:blip r:embed="rId3"/>
          <a:stretch>
            <a:fillRect/>
          </a:stretch>
        </p:blipFill>
        <p:spPr>
          <a:xfrm>
            <a:off x="8559258" y="23310"/>
            <a:ext cx="2106793" cy="955540"/>
          </a:xfrm>
          <a:prstGeom prst="rect">
            <a:avLst/>
          </a:prstGeom>
        </p:spPr>
      </p:pic>
    </p:spTree>
    <p:extLst>
      <p:ext uri="{BB962C8B-B14F-4D97-AF65-F5344CB8AC3E}">
        <p14:creationId xmlns:p14="http://schemas.microsoft.com/office/powerpoint/2010/main" val="1163607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C87461-5E0E-0041-AE4F-4DB47B129653}"/>
              </a:ext>
            </a:extLst>
          </p:cNvPr>
          <p:cNvPicPr>
            <a:picLocks noChangeAspect="1"/>
          </p:cNvPicPr>
          <p:nvPr/>
        </p:nvPicPr>
        <p:blipFill>
          <a:blip r:embed="rId2"/>
          <a:stretch>
            <a:fillRect/>
          </a:stretch>
        </p:blipFill>
        <p:spPr>
          <a:xfrm>
            <a:off x="2080184" y="-201680"/>
            <a:ext cx="10097792" cy="5680008"/>
          </a:xfrm>
          <a:prstGeom prst="rect">
            <a:avLst/>
          </a:prstGeom>
        </p:spPr>
      </p:pic>
      <p:sp>
        <p:nvSpPr>
          <p:cNvPr id="4" name="Oval 3">
            <a:extLst>
              <a:ext uri="{FF2B5EF4-FFF2-40B4-BE49-F238E27FC236}">
                <a16:creationId xmlns:a16="http://schemas.microsoft.com/office/drawing/2014/main" id="{D6E1A927-EF1E-AD45-A5EE-16031C8FAF12}"/>
              </a:ext>
            </a:extLst>
          </p:cNvPr>
          <p:cNvSpPr/>
          <p:nvPr/>
        </p:nvSpPr>
        <p:spPr>
          <a:xfrm>
            <a:off x="-1536848" y="-387424"/>
            <a:ext cx="6570133" cy="6378223"/>
          </a:xfrm>
          <a:prstGeom prst="ellipse">
            <a:avLst/>
          </a:prstGeom>
          <a:solidFill>
            <a:srgbClr val="7030A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DA35A85-3A28-B240-833A-920AF3CDDA07}"/>
              </a:ext>
            </a:extLst>
          </p:cNvPr>
          <p:cNvSpPr txBox="1"/>
          <p:nvPr/>
        </p:nvSpPr>
        <p:spPr>
          <a:xfrm>
            <a:off x="505660" y="1177992"/>
            <a:ext cx="3657600" cy="3046988"/>
          </a:xfrm>
          <a:prstGeom prst="rect">
            <a:avLst/>
          </a:prstGeom>
          <a:solidFill>
            <a:srgbClr val="7030A0"/>
          </a:solidFill>
        </p:spPr>
        <p:txBody>
          <a:bodyPr wrap="square" rtlCol="0">
            <a:spAutoFit/>
          </a:bodyPr>
          <a:lstStyle/>
          <a:p>
            <a:r>
              <a:rPr lang="en-US" sz="4800" b="1" dirty="0">
                <a:solidFill>
                  <a:schemeClr val="bg1"/>
                </a:solidFill>
                <a:latin typeface="Helvetica Light" panose="020B0403020202020204" pitchFamily="34" charset="0"/>
              </a:rPr>
              <a:t>TASK: </a:t>
            </a:r>
            <a:r>
              <a:rPr lang="en-US" sz="4800" dirty="0">
                <a:solidFill>
                  <a:schemeClr val="bg1"/>
                </a:solidFill>
                <a:latin typeface="Helvetica Light" panose="020B0403020202020204" pitchFamily="34" charset="0"/>
              </a:rPr>
              <a:t>What jobs could science support?</a:t>
            </a:r>
          </a:p>
        </p:txBody>
      </p:sp>
    </p:spTree>
    <p:extLst>
      <p:ext uri="{BB962C8B-B14F-4D97-AF65-F5344CB8AC3E}">
        <p14:creationId xmlns:p14="http://schemas.microsoft.com/office/powerpoint/2010/main" val="1786220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DF04B1A-107A-E644-9840-B3B4448147F3}"/>
              </a:ext>
            </a:extLst>
          </p:cNvPr>
          <p:cNvSpPr>
            <a:spLocks noGrp="1"/>
          </p:cNvSpPr>
          <p:nvPr>
            <p:ph type="title"/>
          </p:nvPr>
        </p:nvSpPr>
        <p:spPr>
          <a:xfrm>
            <a:off x="0" y="0"/>
            <a:ext cx="4650059" cy="902972"/>
          </a:xfrm>
          <a:solidFill>
            <a:srgbClr val="7030A0"/>
          </a:solidFill>
        </p:spPr>
        <p:txBody>
          <a:bodyPr/>
          <a:lstStyle/>
          <a:p>
            <a:pPr algn="ctr"/>
            <a:r>
              <a:rPr lang="en-GB" dirty="0">
                <a:solidFill>
                  <a:schemeClr val="bg1"/>
                </a:solidFill>
                <a:latin typeface="Helvetica Light" panose="020B0403020202020204" pitchFamily="34" charset="0"/>
              </a:rPr>
              <a:t>Careers</a:t>
            </a:r>
          </a:p>
        </p:txBody>
      </p:sp>
      <p:sp>
        <p:nvSpPr>
          <p:cNvPr id="7" name="Text Placeholder 6"/>
          <p:cNvSpPr txBox="1">
            <a:spLocks/>
          </p:cNvSpPr>
          <p:nvPr/>
        </p:nvSpPr>
        <p:spPr>
          <a:xfrm>
            <a:off x="836852" y="1278166"/>
            <a:ext cx="10512796" cy="48822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GB" sz="2400" dirty="0"/>
              <a:t>Aeronautical engineering: mathematics and usually physics. </a:t>
            </a:r>
          </a:p>
          <a:p>
            <a:pPr marL="342900" indent="-342900"/>
            <a:r>
              <a:rPr lang="en-GB" sz="2400" dirty="0"/>
              <a:t>Architecture: an arts/science mix.</a:t>
            </a:r>
          </a:p>
          <a:p>
            <a:pPr marL="342900" indent="-342900"/>
            <a:r>
              <a:rPr lang="en-GB" sz="2400" dirty="0"/>
              <a:t>Civil engineering: mathematics, in many cases physics and/or chemistry.</a:t>
            </a:r>
          </a:p>
          <a:p>
            <a:pPr marL="342900" indent="-342900"/>
            <a:r>
              <a:rPr lang="en-GB" sz="2400" dirty="0"/>
              <a:t>Dentistry: chemistry and biology.</a:t>
            </a:r>
          </a:p>
          <a:p>
            <a:pPr marL="342900" indent="-342900"/>
            <a:r>
              <a:rPr lang="en-GB" sz="2400" dirty="0"/>
              <a:t>Electrical/electronic engineering: physics.</a:t>
            </a:r>
          </a:p>
          <a:p>
            <a:pPr marL="342900" indent="-342900"/>
            <a:r>
              <a:rPr lang="en-GB" sz="2400" dirty="0"/>
              <a:t>Engineering (general): mathematics and physics. </a:t>
            </a:r>
          </a:p>
          <a:p>
            <a:pPr marL="342900" indent="-342900"/>
            <a:r>
              <a:rPr lang="en-GB" sz="2400" dirty="0"/>
              <a:t>Environmental science/studies: two from biology, chemistry, mathematics, physics and geography.</a:t>
            </a:r>
          </a:p>
          <a:p>
            <a:pPr marL="342900" indent="-342900"/>
            <a:r>
              <a:rPr lang="en-GB" sz="2400" dirty="0"/>
              <a:t>Geology/earth sciences: two from mathematics, physics, chemistry and biology. </a:t>
            </a:r>
          </a:p>
          <a:p>
            <a:pPr marL="342900" indent="-342900"/>
            <a:endParaRPr lang="en-GB" sz="2400" i="1" dirty="0"/>
          </a:p>
          <a:p>
            <a:pPr marL="0" indent="0">
              <a:buNone/>
            </a:pPr>
            <a:r>
              <a:rPr lang="en-GB" sz="2400" i="1" dirty="0">
                <a:hlinkClick r:id="rId3"/>
              </a:rPr>
              <a:t>https://russellgroup.ac.uk/media/5686/informed-choices-2018-1-6th-edition-final.pdf</a:t>
            </a:r>
            <a:r>
              <a:rPr lang="en-GB" sz="2400" i="1" dirty="0"/>
              <a:t> </a:t>
            </a:r>
          </a:p>
          <a:p>
            <a:endParaRPr lang="en-GB" sz="2400" dirty="0"/>
          </a:p>
          <a:p>
            <a:endParaRPr lang="en-GB" sz="2400" dirty="0"/>
          </a:p>
        </p:txBody>
      </p:sp>
      <p:pic>
        <p:nvPicPr>
          <p:cNvPr id="5" name="Picture 4">
            <a:extLst>
              <a:ext uri="{FF2B5EF4-FFF2-40B4-BE49-F238E27FC236}">
                <a16:creationId xmlns:a16="http://schemas.microsoft.com/office/drawing/2014/main" id="{610F602E-54E7-294A-AC60-C0A15AC093BB}"/>
              </a:ext>
            </a:extLst>
          </p:cNvPr>
          <p:cNvPicPr>
            <a:picLocks noChangeAspect="1"/>
          </p:cNvPicPr>
          <p:nvPr/>
        </p:nvPicPr>
        <p:blipFill>
          <a:blip r:embed="rId4"/>
          <a:stretch>
            <a:fillRect/>
          </a:stretch>
        </p:blipFill>
        <p:spPr>
          <a:xfrm>
            <a:off x="8559258" y="23310"/>
            <a:ext cx="2106793" cy="955540"/>
          </a:xfrm>
          <a:prstGeom prst="rect">
            <a:avLst/>
          </a:prstGeom>
        </p:spPr>
      </p:pic>
    </p:spTree>
    <p:extLst>
      <p:ext uri="{BB962C8B-B14F-4D97-AF65-F5344CB8AC3E}">
        <p14:creationId xmlns:p14="http://schemas.microsoft.com/office/powerpoint/2010/main" val="205127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DF04B1A-107A-E644-9840-B3B4448147F3}"/>
              </a:ext>
            </a:extLst>
          </p:cNvPr>
          <p:cNvSpPr>
            <a:spLocks noGrp="1"/>
          </p:cNvSpPr>
          <p:nvPr>
            <p:ph type="title"/>
          </p:nvPr>
        </p:nvSpPr>
        <p:spPr>
          <a:xfrm>
            <a:off x="0" y="0"/>
            <a:ext cx="4650059" cy="902972"/>
          </a:xfrm>
          <a:solidFill>
            <a:srgbClr val="7030A0"/>
          </a:solidFill>
        </p:spPr>
        <p:txBody>
          <a:bodyPr/>
          <a:lstStyle/>
          <a:p>
            <a:pPr algn="ctr"/>
            <a:r>
              <a:rPr lang="en-GB" dirty="0">
                <a:solidFill>
                  <a:schemeClr val="bg1"/>
                </a:solidFill>
                <a:latin typeface="Helvetica Light" panose="020B0403020202020204" pitchFamily="34" charset="0"/>
              </a:rPr>
              <a:t>Careers</a:t>
            </a:r>
          </a:p>
        </p:txBody>
      </p:sp>
      <p:sp>
        <p:nvSpPr>
          <p:cNvPr id="5" name="Text Placeholder 6"/>
          <p:cNvSpPr txBox="1">
            <a:spLocks/>
          </p:cNvSpPr>
          <p:nvPr/>
        </p:nvSpPr>
        <p:spPr>
          <a:xfrm>
            <a:off x="836852" y="1278166"/>
            <a:ext cx="10512796" cy="48822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GB" sz="2400" dirty="0"/>
              <a:t>Materials science: two from chemistry, mathematics, physics and biology.</a:t>
            </a:r>
          </a:p>
          <a:p>
            <a:pPr marL="342900" indent="-342900"/>
            <a:r>
              <a:rPr lang="en-GB" sz="2400" dirty="0"/>
              <a:t>Mechanical engineering: mathematics and usually physics.</a:t>
            </a:r>
          </a:p>
          <a:p>
            <a:pPr marL="342900" indent="-342900"/>
            <a:r>
              <a:rPr lang="en-GB" sz="2400" dirty="0"/>
              <a:t>Nursing and midwifery: biology or another science.</a:t>
            </a:r>
          </a:p>
          <a:p>
            <a:pPr marL="342900" indent="-342900"/>
            <a:r>
              <a:rPr lang="en-GB" sz="2400" dirty="0"/>
              <a:t>Optometry: two from biology, chemistry, mathematics or physics.</a:t>
            </a:r>
          </a:p>
          <a:p>
            <a:pPr marL="342900" indent="-342900"/>
            <a:r>
              <a:rPr lang="en-GB" sz="2400" dirty="0"/>
              <a:t>Psychology: one from biology, chemistry, mathematics or physics.</a:t>
            </a:r>
          </a:p>
          <a:p>
            <a:pPr marL="342900" indent="-342900"/>
            <a:r>
              <a:rPr lang="en-GB" sz="2400" dirty="0"/>
              <a:t>Speech therapy: biology, chemistry or physics.</a:t>
            </a:r>
          </a:p>
          <a:p>
            <a:pPr marL="342900" indent="-342900"/>
            <a:r>
              <a:rPr lang="en-GB" sz="2400" dirty="0"/>
              <a:t>Sports science/physical education: one from biology, chemistry, mathematics and physics.</a:t>
            </a:r>
          </a:p>
          <a:p>
            <a:pPr marL="342900" indent="-342900"/>
            <a:r>
              <a:rPr lang="en-GB" sz="2400" dirty="0"/>
              <a:t>Teacher Training: one from art, </a:t>
            </a:r>
            <a:r>
              <a:rPr lang="en-GB" sz="2400" b="1" dirty="0"/>
              <a:t>biology, chemistry, </a:t>
            </a:r>
            <a:r>
              <a:rPr lang="en-GB" sz="2400" dirty="0"/>
              <a:t>computing, design and technology, drama, English, French, geography, German, history, ICT, Italian, mathematics, music, </a:t>
            </a:r>
            <a:r>
              <a:rPr lang="en-GB" sz="2400" b="1" dirty="0"/>
              <a:t>physics</a:t>
            </a:r>
            <a:r>
              <a:rPr lang="en-GB" sz="2400" dirty="0"/>
              <a:t>, physical education, religious studies or Spanish.</a:t>
            </a:r>
          </a:p>
          <a:p>
            <a:pPr marL="0" indent="0">
              <a:buNone/>
            </a:pPr>
            <a:r>
              <a:rPr lang="en-GB" sz="2400" i="1" dirty="0">
                <a:hlinkClick r:id="rId3"/>
              </a:rPr>
              <a:t>https://russellgroup.ac.uk/media/5686/informed-choices-2018-1-6th-edition-final.pdf</a:t>
            </a:r>
            <a:r>
              <a:rPr lang="en-GB" sz="2400" i="1" dirty="0"/>
              <a:t> </a:t>
            </a:r>
          </a:p>
          <a:p>
            <a:endParaRPr lang="en-GB" sz="2400" dirty="0"/>
          </a:p>
          <a:p>
            <a:endParaRPr lang="en-GB" sz="2400" dirty="0"/>
          </a:p>
        </p:txBody>
      </p:sp>
      <p:pic>
        <p:nvPicPr>
          <p:cNvPr id="6" name="Picture 5">
            <a:extLst>
              <a:ext uri="{FF2B5EF4-FFF2-40B4-BE49-F238E27FC236}">
                <a16:creationId xmlns:a16="http://schemas.microsoft.com/office/drawing/2014/main" id="{E977C571-1730-C644-8005-C3FC054E782D}"/>
              </a:ext>
            </a:extLst>
          </p:cNvPr>
          <p:cNvPicPr>
            <a:picLocks noChangeAspect="1"/>
          </p:cNvPicPr>
          <p:nvPr/>
        </p:nvPicPr>
        <p:blipFill>
          <a:blip r:embed="rId4"/>
          <a:stretch>
            <a:fillRect/>
          </a:stretch>
        </p:blipFill>
        <p:spPr>
          <a:xfrm>
            <a:off x="8559258" y="23310"/>
            <a:ext cx="2106793" cy="955540"/>
          </a:xfrm>
          <a:prstGeom prst="rect">
            <a:avLst/>
          </a:prstGeom>
        </p:spPr>
      </p:pic>
    </p:spTree>
    <p:extLst>
      <p:ext uri="{BB962C8B-B14F-4D97-AF65-F5344CB8AC3E}">
        <p14:creationId xmlns:p14="http://schemas.microsoft.com/office/powerpoint/2010/main" val="361154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DF04B1A-107A-E644-9840-B3B4448147F3}"/>
              </a:ext>
            </a:extLst>
          </p:cNvPr>
          <p:cNvSpPr>
            <a:spLocks noGrp="1"/>
          </p:cNvSpPr>
          <p:nvPr>
            <p:ph type="title"/>
          </p:nvPr>
        </p:nvSpPr>
        <p:spPr>
          <a:xfrm>
            <a:off x="0" y="0"/>
            <a:ext cx="4650059" cy="902972"/>
          </a:xfrm>
          <a:solidFill>
            <a:srgbClr val="7030A0"/>
          </a:solidFill>
        </p:spPr>
        <p:txBody>
          <a:bodyPr/>
          <a:lstStyle/>
          <a:p>
            <a:pPr algn="ctr"/>
            <a:r>
              <a:rPr lang="en-GB" dirty="0">
                <a:solidFill>
                  <a:schemeClr val="bg1"/>
                </a:solidFill>
                <a:latin typeface="Helvetica Light" panose="020B0403020202020204" pitchFamily="34" charset="0"/>
              </a:rPr>
              <a:t>Careers</a:t>
            </a:r>
          </a:p>
        </p:txBody>
      </p:sp>
      <p:sp>
        <p:nvSpPr>
          <p:cNvPr id="6" name="Text Placeholder 6"/>
          <p:cNvSpPr txBox="1">
            <a:spLocks/>
          </p:cNvSpPr>
          <p:nvPr/>
        </p:nvSpPr>
        <p:spPr>
          <a:xfrm>
            <a:off x="836852" y="1278166"/>
            <a:ext cx="10512796" cy="48822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GB" sz="2400" dirty="0"/>
              <a:t>Medicine: If you do chemistry, biology, and one from mathematics or physics, you will keep all the medical school options open to you. If you do chemistry and biology, you will keep open the vast majority. If you do chemistry and one from mathematics and physics, you will limit your range of choices much more.</a:t>
            </a:r>
          </a:p>
          <a:p>
            <a:pPr marL="342900" indent="-342900"/>
            <a:endParaRPr lang="en-GB" sz="2400" dirty="0"/>
          </a:p>
          <a:p>
            <a:pPr marL="342900" indent="-342900"/>
            <a:r>
              <a:rPr lang="en-GB" sz="2400" dirty="0"/>
              <a:t>Veterinary science: You should do chemistry and biology and one from mathematics or physics, so that you have all universities open to you.</a:t>
            </a:r>
          </a:p>
          <a:p>
            <a:endParaRPr lang="en-GB" sz="2400" i="1" dirty="0"/>
          </a:p>
          <a:p>
            <a:pPr marL="0" indent="0">
              <a:buNone/>
            </a:pPr>
            <a:r>
              <a:rPr lang="en-GB" sz="2400" i="1" dirty="0">
                <a:hlinkClick r:id="rId3"/>
              </a:rPr>
              <a:t>https://russellgroup.ac.uk/media/5686/informed-choices-2018-1-6th-edition-final.pdf</a:t>
            </a:r>
            <a:r>
              <a:rPr lang="en-GB" sz="2400" i="1" dirty="0"/>
              <a:t> </a:t>
            </a:r>
          </a:p>
          <a:p>
            <a:endParaRPr lang="en-GB" sz="2400" dirty="0"/>
          </a:p>
          <a:p>
            <a:endParaRPr lang="en-GB" sz="2400" dirty="0"/>
          </a:p>
        </p:txBody>
      </p:sp>
      <p:pic>
        <p:nvPicPr>
          <p:cNvPr id="5" name="Picture 4">
            <a:extLst>
              <a:ext uri="{FF2B5EF4-FFF2-40B4-BE49-F238E27FC236}">
                <a16:creationId xmlns:a16="http://schemas.microsoft.com/office/drawing/2014/main" id="{E6B65FFB-AD31-2A4E-8A73-E75F5E693B1D}"/>
              </a:ext>
            </a:extLst>
          </p:cNvPr>
          <p:cNvPicPr>
            <a:picLocks noChangeAspect="1"/>
          </p:cNvPicPr>
          <p:nvPr/>
        </p:nvPicPr>
        <p:blipFill>
          <a:blip r:embed="rId4"/>
          <a:stretch>
            <a:fillRect/>
          </a:stretch>
        </p:blipFill>
        <p:spPr>
          <a:xfrm>
            <a:off x="8559258" y="23310"/>
            <a:ext cx="2106793" cy="955540"/>
          </a:xfrm>
          <a:prstGeom prst="rect">
            <a:avLst/>
          </a:prstGeom>
        </p:spPr>
      </p:pic>
    </p:spTree>
    <p:extLst>
      <p:ext uri="{BB962C8B-B14F-4D97-AF65-F5344CB8AC3E}">
        <p14:creationId xmlns:p14="http://schemas.microsoft.com/office/powerpoint/2010/main" val="4232047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DF04B1A-107A-E644-9840-B3B4448147F3}"/>
              </a:ext>
            </a:extLst>
          </p:cNvPr>
          <p:cNvSpPr>
            <a:spLocks noGrp="1"/>
          </p:cNvSpPr>
          <p:nvPr>
            <p:ph type="title"/>
          </p:nvPr>
        </p:nvSpPr>
        <p:spPr>
          <a:xfrm>
            <a:off x="0" y="0"/>
            <a:ext cx="4650059" cy="902972"/>
          </a:xfrm>
          <a:solidFill>
            <a:srgbClr val="7030A0"/>
          </a:solidFill>
        </p:spPr>
        <p:txBody>
          <a:bodyPr/>
          <a:lstStyle/>
          <a:p>
            <a:pPr algn="ctr"/>
            <a:r>
              <a:rPr lang="en-GB" dirty="0">
                <a:solidFill>
                  <a:schemeClr val="bg1"/>
                </a:solidFill>
                <a:latin typeface="Helvetica Light" panose="020B0403020202020204" pitchFamily="34" charset="0"/>
              </a:rPr>
              <a:t>Careers Video</a:t>
            </a:r>
          </a:p>
        </p:txBody>
      </p:sp>
      <p:sp>
        <p:nvSpPr>
          <p:cNvPr id="6" name="TextBox 5">
            <a:extLst>
              <a:ext uri="{FF2B5EF4-FFF2-40B4-BE49-F238E27FC236}">
                <a16:creationId xmlns:a16="http://schemas.microsoft.com/office/drawing/2014/main" id="{5637ADB3-0477-804A-9973-7DE8533758F4}"/>
              </a:ext>
            </a:extLst>
          </p:cNvPr>
          <p:cNvSpPr txBox="1"/>
          <p:nvPr/>
        </p:nvSpPr>
        <p:spPr>
          <a:xfrm>
            <a:off x="560272" y="5960866"/>
            <a:ext cx="6444686" cy="369332"/>
          </a:xfrm>
          <a:prstGeom prst="rect">
            <a:avLst/>
          </a:prstGeom>
          <a:noFill/>
        </p:spPr>
        <p:txBody>
          <a:bodyPr wrap="square" rtlCol="0">
            <a:spAutoFit/>
          </a:bodyPr>
          <a:lstStyle/>
          <a:p>
            <a:r>
              <a:rPr lang="en-US" dirty="0">
                <a:solidFill>
                  <a:srgbClr val="FF0000"/>
                </a:solidFill>
              </a:rPr>
              <a:t>Video links. We recommend that you embed.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8400" y="1600200"/>
            <a:ext cx="7315200" cy="3657600"/>
          </a:xfrm>
          <a:prstGeom prst="rect">
            <a:avLst/>
          </a:prstGeom>
        </p:spPr>
      </p:pic>
      <p:pic>
        <p:nvPicPr>
          <p:cNvPr id="7" name="Picture 6">
            <a:extLst>
              <a:ext uri="{FF2B5EF4-FFF2-40B4-BE49-F238E27FC236}">
                <a16:creationId xmlns:a16="http://schemas.microsoft.com/office/drawing/2014/main" id="{486399FB-8A4A-F541-93D6-3E2D84BE3BE3}"/>
              </a:ext>
            </a:extLst>
          </p:cNvPr>
          <p:cNvPicPr>
            <a:picLocks noChangeAspect="1"/>
          </p:cNvPicPr>
          <p:nvPr/>
        </p:nvPicPr>
        <p:blipFill>
          <a:blip r:embed="rId4"/>
          <a:stretch>
            <a:fillRect/>
          </a:stretch>
        </p:blipFill>
        <p:spPr>
          <a:xfrm>
            <a:off x="8559258" y="23310"/>
            <a:ext cx="2106793" cy="955540"/>
          </a:xfrm>
          <a:prstGeom prst="rect">
            <a:avLst/>
          </a:prstGeom>
        </p:spPr>
      </p:pic>
    </p:spTree>
    <p:extLst>
      <p:ext uri="{BB962C8B-B14F-4D97-AF65-F5344CB8AC3E}">
        <p14:creationId xmlns:p14="http://schemas.microsoft.com/office/powerpoint/2010/main" val="3209061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DF04B1A-107A-E644-9840-B3B4448147F3}"/>
              </a:ext>
            </a:extLst>
          </p:cNvPr>
          <p:cNvSpPr>
            <a:spLocks noGrp="1"/>
          </p:cNvSpPr>
          <p:nvPr>
            <p:ph type="title"/>
          </p:nvPr>
        </p:nvSpPr>
        <p:spPr>
          <a:xfrm>
            <a:off x="0" y="0"/>
            <a:ext cx="4650059" cy="902972"/>
          </a:xfrm>
          <a:solidFill>
            <a:srgbClr val="7030A0"/>
          </a:solidFill>
        </p:spPr>
        <p:txBody>
          <a:bodyPr/>
          <a:lstStyle/>
          <a:p>
            <a:pPr algn="ctr"/>
            <a:r>
              <a:rPr lang="en-GB" dirty="0">
                <a:solidFill>
                  <a:schemeClr val="bg1"/>
                </a:solidFill>
                <a:latin typeface="Helvetica Light" panose="020B0403020202020204" pitchFamily="34" charset="0"/>
              </a:rPr>
              <a:t>Careers</a:t>
            </a:r>
          </a:p>
        </p:txBody>
      </p:sp>
      <p:sp>
        <p:nvSpPr>
          <p:cNvPr id="5" name="Title 1"/>
          <p:cNvSpPr txBox="1">
            <a:spLocks/>
          </p:cNvSpPr>
          <p:nvPr/>
        </p:nvSpPr>
        <p:spPr>
          <a:xfrm>
            <a:off x="58672" y="898984"/>
            <a:ext cx="7972796" cy="1027584"/>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a:lstStyle>
          <a:p>
            <a:r>
              <a:rPr lang="en-GB"/>
              <a:t>Decisions that might last a lifetime?</a:t>
            </a:r>
            <a:endParaRPr lang="en-GB" dirty="0"/>
          </a:p>
        </p:txBody>
      </p:sp>
      <p:pic>
        <p:nvPicPr>
          <p:cNvPr id="7" name="Picture 2" descr="graduate earnings by univers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3410" y="1926568"/>
            <a:ext cx="4643319" cy="459253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7078736" y="6219719"/>
            <a:ext cx="2965877" cy="253916"/>
          </a:xfrm>
          <a:prstGeom prst="rect">
            <a:avLst/>
          </a:prstGeom>
        </p:spPr>
        <p:txBody>
          <a:bodyPr wrap="none">
            <a:spAutoFit/>
          </a:bodyPr>
          <a:lstStyle/>
          <a:p>
            <a:r>
              <a:rPr lang="en-GB" sz="1050" i="1" dirty="0"/>
              <a:t>https://www.bbc.co.uk/news/education-41693230</a:t>
            </a:r>
          </a:p>
        </p:txBody>
      </p:sp>
      <p:pic>
        <p:nvPicPr>
          <p:cNvPr id="6" name="Picture 5">
            <a:extLst>
              <a:ext uri="{FF2B5EF4-FFF2-40B4-BE49-F238E27FC236}">
                <a16:creationId xmlns:a16="http://schemas.microsoft.com/office/drawing/2014/main" id="{418877C8-2138-8F47-AC45-37A775124E93}"/>
              </a:ext>
            </a:extLst>
          </p:cNvPr>
          <p:cNvPicPr>
            <a:picLocks noChangeAspect="1"/>
          </p:cNvPicPr>
          <p:nvPr/>
        </p:nvPicPr>
        <p:blipFill>
          <a:blip r:embed="rId4"/>
          <a:stretch>
            <a:fillRect/>
          </a:stretch>
        </p:blipFill>
        <p:spPr>
          <a:xfrm>
            <a:off x="8559258" y="23310"/>
            <a:ext cx="2106793" cy="955540"/>
          </a:xfrm>
          <a:prstGeom prst="rect">
            <a:avLst/>
          </a:prstGeom>
        </p:spPr>
      </p:pic>
    </p:spTree>
    <p:extLst>
      <p:ext uri="{BB962C8B-B14F-4D97-AF65-F5344CB8AC3E}">
        <p14:creationId xmlns:p14="http://schemas.microsoft.com/office/powerpoint/2010/main" val="22861786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DF04B1A-107A-E644-9840-B3B4448147F3}"/>
              </a:ext>
            </a:extLst>
          </p:cNvPr>
          <p:cNvSpPr>
            <a:spLocks noGrp="1"/>
          </p:cNvSpPr>
          <p:nvPr>
            <p:ph type="title"/>
          </p:nvPr>
        </p:nvSpPr>
        <p:spPr>
          <a:xfrm>
            <a:off x="0" y="0"/>
            <a:ext cx="4650059" cy="902972"/>
          </a:xfrm>
          <a:solidFill>
            <a:srgbClr val="7030A0"/>
          </a:solidFill>
        </p:spPr>
        <p:txBody>
          <a:bodyPr/>
          <a:lstStyle/>
          <a:p>
            <a:pPr algn="ctr"/>
            <a:r>
              <a:rPr lang="en-GB" dirty="0">
                <a:solidFill>
                  <a:schemeClr val="bg1"/>
                </a:solidFill>
                <a:latin typeface="Helvetica Light" panose="020B0403020202020204" pitchFamily="34" charset="0"/>
              </a:rPr>
              <a:t>Careers</a:t>
            </a:r>
          </a:p>
        </p:txBody>
      </p:sp>
      <p:sp>
        <p:nvSpPr>
          <p:cNvPr id="5" name="Title 1"/>
          <p:cNvSpPr txBox="1">
            <a:spLocks/>
          </p:cNvSpPr>
          <p:nvPr/>
        </p:nvSpPr>
        <p:spPr>
          <a:xfrm>
            <a:off x="191344" y="809892"/>
            <a:ext cx="7972796" cy="1027584"/>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a:lstStyle>
          <a:p>
            <a:r>
              <a:rPr lang="en-GB" dirty="0"/>
              <a:t>Decisions that might last a lifetime?</a:t>
            </a:r>
          </a:p>
        </p:txBody>
      </p:sp>
      <p:sp>
        <p:nvSpPr>
          <p:cNvPr id="7" name="Rectangle 6"/>
          <p:cNvSpPr/>
          <p:nvPr/>
        </p:nvSpPr>
        <p:spPr>
          <a:xfrm>
            <a:off x="6888088" y="6041386"/>
            <a:ext cx="2965877" cy="253916"/>
          </a:xfrm>
          <a:prstGeom prst="rect">
            <a:avLst/>
          </a:prstGeom>
        </p:spPr>
        <p:txBody>
          <a:bodyPr wrap="none">
            <a:spAutoFit/>
          </a:bodyPr>
          <a:lstStyle/>
          <a:p>
            <a:r>
              <a:rPr lang="en-GB" sz="1050" i="1" dirty="0"/>
              <a:t>https://www.bbc.co.uk/news/education-41693230</a:t>
            </a:r>
          </a:p>
        </p:txBody>
      </p:sp>
      <p:grpSp>
        <p:nvGrpSpPr>
          <p:cNvPr id="2" name="Group 1"/>
          <p:cNvGrpSpPr/>
          <p:nvPr/>
        </p:nvGrpSpPr>
        <p:grpSpPr>
          <a:xfrm>
            <a:off x="335360" y="1837476"/>
            <a:ext cx="6321233" cy="4489866"/>
            <a:chOff x="2207568" y="1265393"/>
            <a:chExt cx="6321233" cy="4489866"/>
          </a:xfrm>
        </p:grpSpPr>
        <p:pic>
          <p:nvPicPr>
            <p:cNvPr id="8" name="Picture 2" descr="grad earnin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5955" y="1265393"/>
              <a:ext cx="5262846" cy="4489866"/>
            </a:xfrm>
            <a:prstGeom prst="rect">
              <a:avLst/>
            </a:prstGeom>
            <a:noFill/>
            <a:extLst>
              <a:ext uri="{909E8E84-426E-40DD-AFC4-6F175D3DCCD1}">
                <a14:hiddenFill xmlns:a14="http://schemas.microsoft.com/office/drawing/2010/main">
                  <a:solidFill>
                    <a:srgbClr val="FFFFFF"/>
                  </a:solidFill>
                </a14:hiddenFill>
              </a:ext>
            </a:extLst>
          </p:spPr>
        </p:pic>
        <p:cxnSp>
          <p:nvCxnSpPr>
            <p:cNvPr id="9" name="Straight Arrow Connector 8"/>
            <p:cNvCxnSpPr/>
            <p:nvPr/>
          </p:nvCxnSpPr>
          <p:spPr>
            <a:xfrm>
              <a:off x="2279576" y="2132856"/>
              <a:ext cx="1368152"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279576" y="2420888"/>
              <a:ext cx="1368152"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2279576" y="2708920"/>
              <a:ext cx="1368152"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279576" y="3284984"/>
              <a:ext cx="1368152"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279576" y="3429000"/>
              <a:ext cx="1368152"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2279576" y="3573016"/>
              <a:ext cx="1368152"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2207568" y="4293096"/>
              <a:ext cx="1368152"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2207568" y="4437112"/>
              <a:ext cx="1080120"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2207568" y="4653136"/>
              <a:ext cx="1368152"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2207568" y="5085184"/>
              <a:ext cx="1368152" cy="0"/>
            </a:xfrm>
            <a:prstGeom prst="straightConnector1">
              <a:avLst/>
            </a:prstGeom>
            <a:ln w="57150">
              <a:solidFill>
                <a:srgbClr val="E46A08"/>
              </a:solidFill>
              <a:tailEnd type="triangle"/>
            </a:ln>
          </p:spPr>
          <p:style>
            <a:lnRef idx="1">
              <a:schemeClr val="accent1"/>
            </a:lnRef>
            <a:fillRef idx="0">
              <a:schemeClr val="accent1"/>
            </a:fillRef>
            <a:effectRef idx="0">
              <a:schemeClr val="accent1"/>
            </a:effectRef>
            <a:fontRef idx="minor">
              <a:schemeClr val="tx1"/>
            </a:fontRef>
          </p:style>
        </p:cxnSp>
      </p:grpSp>
      <p:pic>
        <p:nvPicPr>
          <p:cNvPr id="19" name="Picture 18">
            <a:extLst>
              <a:ext uri="{FF2B5EF4-FFF2-40B4-BE49-F238E27FC236}">
                <a16:creationId xmlns:a16="http://schemas.microsoft.com/office/drawing/2014/main" id="{0E58BB11-8167-6B47-A809-B747ED6DBC1C}"/>
              </a:ext>
            </a:extLst>
          </p:cNvPr>
          <p:cNvPicPr>
            <a:picLocks noChangeAspect="1"/>
          </p:cNvPicPr>
          <p:nvPr/>
        </p:nvPicPr>
        <p:blipFill>
          <a:blip r:embed="rId4"/>
          <a:stretch>
            <a:fillRect/>
          </a:stretch>
        </p:blipFill>
        <p:spPr>
          <a:xfrm>
            <a:off x="8559258" y="23310"/>
            <a:ext cx="2106793" cy="955540"/>
          </a:xfrm>
          <a:prstGeom prst="rect">
            <a:avLst/>
          </a:prstGeom>
        </p:spPr>
      </p:pic>
    </p:spTree>
    <p:extLst>
      <p:ext uri="{BB962C8B-B14F-4D97-AF65-F5344CB8AC3E}">
        <p14:creationId xmlns:p14="http://schemas.microsoft.com/office/powerpoint/2010/main" val="2847925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A77257-9D0E-C848-8FA4-8E7F7263272E}"/>
              </a:ext>
            </a:extLst>
          </p:cNvPr>
          <p:cNvPicPr>
            <a:picLocks noChangeAspect="1"/>
          </p:cNvPicPr>
          <p:nvPr/>
        </p:nvPicPr>
        <p:blipFill>
          <a:blip r:embed="rId2"/>
          <a:stretch>
            <a:fillRect/>
          </a:stretch>
        </p:blipFill>
        <p:spPr>
          <a:xfrm>
            <a:off x="3772604" y="1047484"/>
            <a:ext cx="8419396" cy="5604160"/>
          </a:xfrm>
          <a:prstGeom prst="rect">
            <a:avLst/>
          </a:prstGeom>
        </p:spPr>
      </p:pic>
      <p:sp>
        <p:nvSpPr>
          <p:cNvPr id="4" name="Title 1">
            <a:extLst>
              <a:ext uri="{FF2B5EF4-FFF2-40B4-BE49-F238E27FC236}">
                <a16:creationId xmlns:a16="http://schemas.microsoft.com/office/drawing/2014/main" id="{8AC4188A-F4B0-B943-9790-47080F47382E}"/>
              </a:ext>
            </a:extLst>
          </p:cNvPr>
          <p:cNvSpPr>
            <a:spLocks noGrp="1"/>
          </p:cNvSpPr>
          <p:nvPr>
            <p:ph type="title"/>
          </p:nvPr>
        </p:nvSpPr>
        <p:spPr>
          <a:xfrm>
            <a:off x="0" y="7319"/>
            <a:ext cx="7906908" cy="1325563"/>
          </a:xfrm>
          <a:solidFill>
            <a:srgbClr val="7030A0"/>
          </a:solidFill>
        </p:spPr>
        <p:txBody>
          <a:bodyPr/>
          <a:lstStyle/>
          <a:p>
            <a:pPr algn="ctr"/>
            <a:r>
              <a:rPr lang="en-GB" dirty="0">
                <a:solidFill>
                  <a:schemeClr val="bg1"/>
                </a:solidFill>
                <a:latin typeface="Helvetica Light" panose="020B0403020202020204" pitchFamily="34" charset="0"/>
              </a:rPr>
              <a:t>How does science develop character and culture?</a:t>
            </a:r>
          </a:p>
        </p:txBody>
      </p:sp>
      <p:sp>
        <p:nvSpPr>
          <p:cNvPr id="5" name="Oval 4">
            <a:extLst>
              <a:ext uri="{FF2B5EF4-FFF2-40B4-BE49-F238E27FC236}">
                <a16:creationId xmlns:a16="http://schemas.microsoft.com/office/drawing/2014/main" id="{A20704E3-348A-B047-A2C8-D81F3BD8326E}"/>
              </a:ext>
            </a:extLst>
          </p:cNvPr>
          <p:cNvSpPr/>
          <p:nvPr/>
        </p:nvSpPr>
        <p:spPr>
          <a:xfrm>
            <a:off x="-1032792" y="1717288"/>
            <a:ext cx="5967696" cy="4934356"/>
          </a:xfrm>
          <a:prstGeom prst="ellipse">
            <a:avLst/>
          </a:prstGeom>
          <a:solidFill>
            <a:srgbClr val="7030A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11BAD46-7B9F-6D4F-9AC9-12632EAF219E}"/>
              </a:ext>
            </a:extLst>
          </p:cNvPr>
          <p:cNvSpPr txBox="1"/>
          <p:nvPr/>
        </p:nvSpPr>
        <p:spPr>
          <a:xfrm>
            <a:off x="291396" y="2371576"/>
            <a:ext cx="3611531" cy="3293209"/>
          </a:xfrm>
          <a:prstGeom prst="rect">
            <a:avLst/>
          </a:prstGeom>
          <a:noFill/>
        </p:spPr>
        <p:txBody>
          <a:bodyPr wrap="square" rtlCol="0">
            <a:spAutoFit/>
          </a:bodyPr>
          <a:lstStyle/>
          <a:p>
            <a:r>
              <a:rPr lang="en-GB" sz="4000" b="1" dirty="0">
                <a:solidFill>
                  <a:schemeClr val="bg1"/>
                </a:solidFill>
                <a:latin typeface="Helvetica Light" panose="020B0403020202020204" pitchFamily="34" charset="0"/>
              </a:rPr>
              <a:t>Task: </a:t>
            </a:r>
            <a:r>
              <a:rPr lang="en-GB" sz="4000" dirty="0">
                <a:solidFill>
                  <a:schemeClr val="bg1"/>
                </a:solidFill>
                <a:latin typeface="Helvetica Light" panose="020B0403020202020204" pitchFamily="34" charset="0"/>
              </a:rPr>
              <a:t>How has your character developed since Year 7?</a:t>
            </a:r>
          </a:p>
          <a:p>
            <a:endParaRPr lang="en-US" sz="4800" dirty="0">
              <a:solidFill>
                <a:schemeClr val="bg1"/>
              </a:solidFill>
              <a:latin typeface="Helvetica Light" panose="020B0403020202020204" pitchFamily="34" charset="0"/>
            </a:endParaRPr>
          </a:p>
        </p:txBody>
      </p:sp>
      <p:pic>
        <p:nvPicPr>
          <p:cNvPr id="7" name="Picture 6">
            <a:extLst>
              <a:ext uri="{FF2B5EF4-FFF2-40B4-BE49-F238E27FC236}">
                <a16:creationId xmlns:a16="http://schemas.microsoft.com/office/drawing/2014/main" id="{BA299AE1-530F-0749-92DA-67F92672437B}"/>
              </a:ext>
            </a:extLst>
          </p:cNvPr>
          <p:cNvPicPr>
            <a:picLocks noChangeAspect="1"/>
          </p:cNvPicPr>
          <p:nvPr/>
        </p:nvPicPr>
        <p:blipFill>
          <a:blip r:embed="rId3"/>
          <a:stretch>
            <a:fillRect/>
          </a:stretch>
        </p:blipFill>
        <p:spPr>
          <a:xfrm>
            <a:off x="8559258" y="44624"/>
            <a:ext cx="2106793" cy="955540"/>
          </a:xfrm>
          <a:prstGeom prst="rect">
            <a:avLst/>
          </a:prstGeom>
        </p:spPr>
      </p:pic>
    </p:spTree>
    <p:extLst>
      <p:ext uri="{BB962C8B-B14F-4D97-AF65-F5344CB8AC3E}">
        <p14:creationId xmlns:p14="http://schemas.microsoft.com/office/powerpoint/2010/main" val="2484990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749955-4D95-4A08-B11E-7ECA87AAA8F5}"/>
              </a:ext>
            </a:extLst>
          </p:cNvPr>
          <p:cNvSpPr>
            <a:spLocks noGrp="1"/>
          </p:cNvSpPr>
          <p:nvPr>
            <p:ph idx="1"/>
          </p:nvPr>
        </p:nvSpPr>
        <p:spPr>
          <a:xfrm>
            <a:off x="590321" y="2126708"/>
            <a:ext cx="11278985" cy="3680393"/>
          </a:xfrm>
        </p:spPr>
        <p:txBody>
          <a:bodyPr>
            <a:normAutofit lnSpcReduction="10000"/>
          </a:bodyPr>
          <a:lstStyle/>
          <a:p>
            <a:r>
              <a:rPr lang="en-GB" sz="3200" dirty="0">
                <a:latin typeface="Helvetica Light" panose="020B0403020202020204" pitchFamily="34" charset="0"/>
              </a:rPr>
              <a:t>Enquirer</a:t>
            </a:r>
          </a:p>
          <a:p>
            <a:r>
              <a:rPr lang="en-GB" sz="3200" dirty="0">
                <a:latin typeface="Helvetica Light" panose="020B0403020202020204" pitchFamily="34" charset="0"/>
              </a:rPr>
              <a:t>Communicator</a:t>
            </a:r>
          </a:p>
          <a:p>
            <a:r>
              <a:rPr lang="en-GB" sz="3200" dirty="0">
                <a:latin typeface="Helvetica Light" panose="020B0403020202020204" pitchFamily="34" charset="0"/>
              </a:rPr>
              <a:t>Work in a team </a:t>
            </a:r>
          </a:p>
          <a:p>
            <a:r>
              <a:rPr lang="en-GB" sz="3200" dirty="0">
                <a:latin typeface="Helvetica Light" panose="020B0403020202020204" pitchFamily="34" charset="0"/>
              </a:rPr>
              <a:t>Think critically</a:t>
            </a:r>
          </a:p>
          <a:p>
            <a:r>
              <a:rPr lang="en-GB" sz="3200" dirty="0">
                <a:latin typeface="Helvetica Light" panose="020B0403020202020204" pitchFamily="34" charset="0"/>
              </a:rPr>
              <a:t>Make informed judgements</a:t>
            </a:r>
          </a:p>
          <a:p>
            <a:r>
              <a:rPr lang="en-GB" sz="3200" dirty="0">
                <a:latin typeface="Helvetica Light" panose="020B0403020202020204" pitchFamily="34" charset="0"/>
              </a:rPr>
              <a:t>Decision maker</a:t>
            </a:r>
          </a:p>
          <a:p>
            <a:r>
              <a:rPr lang="en-GB" sz="3200" dirty="0">
                <a:latin typeface="Helvetica Light" panose="020B0403020202020204" pitchFamily="34" charset="0"/>
              </a:rPr>
              <a:t>Researcher</a:t>
            </a:r>
          </a:p>
          <a:p>
            <a:endParaRPr lang="en-GB" dirty="0">
              <a:latin typeface="Helvetica Light" panose="020B0403020202020204" pitchFamily="34" charset="0"/>
            </a:endParaRPr>
          </a:p>
        </p:txBody>
      </p:sp>
      <p:sp>
        <p:nvSpPr>
          <p:cNvPr id="8" name="Title 1">
            <a:extLst>
              <a:ext uri="{FF2B5EF4-FFF2-40B4-BE49-F238E27FC236}">
                <a16:creationId xmlns:a16="http://schemas.microsoft.com/office/drawing/2014/main" id="{C79FDF66-167F-6741-8DBD-E593861A4A16}"/>
              </a:ext>
            </a:extLst>
          </p:cNvPr>
          <p:cNvSpPr>
            <a:spLocks noGrp="1"/>
          </p:cNvSpPr>
          <p:nvPr>
            <p:ph type="title"/>
          </p:nvPr>
        </p:nvSpPr>
        <p:spPr>
          <a:xfrm>
            <a:off x="0" y="0"/>
            <a:ext cx="7906908" cy="1325563"/>
          </a:xfrm>
          <a:solidFill>
            <a:srgbClr val="7030A0"/>
          </a:solidFill>
        </p:spPr>
        <p:txBody>
          <a:bodyPr/>
          <a:lstStyle/>
          <a:p>
            <a:pPr algn="ctr"/>
            <a:r>
              <a:rPr lang="en-GB" dirty="0">
                <a:solidFill>
                  <a:schemeClr val="bg1"/>
                </a:solidFill>
                <a:latin typeface="Helvetica Light" panose="020B0403020202020204" pitchFamily="34" charset="0"/>
              </a:rPr>
              <a:t>How does science develop character and culture?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786188"/>
            <a:ext cx="5661012" cy="3095866"/>
          </a:xfrm>
          <a:prstGeom prst="rect">
            <a:avLst/>
          </a:prstGeom>
        </p:spPr>
      </p:pic>
      <p:pic>
        <p:nvPicPr>
          <p:cNvPr id="5" name="Picture 4">
            <a:extLst>
              <a:ext uri="{FF2B5EF4-FFF2-40B4-BE49-F238E27FC236}">
                <a16:creationId xmlns:a16="http://schemas.microsoft.com/office/drawing/2014/main" id="{7C9FB200-50E6-FE49-A46B-E20A05CDA006}"/>
              </a:ext>
            </a:extLst>
          </p:cNvPr>
          <p:cNvPicPr>
            <a:picLocks noChangeAspect="1"/>
          </p:cNvPicPr>
          <p:nvPr/>
        </p:nvPicPr>
        <p:blipFill>
          <a:blip r:embed="rId4"/>
          <a:stretch>
            <a:fillRect/>
          </a:stretch>
        </p:blipFill>
        <p:spPr>
          <a:xfrm>
            <a:off x="8559258" y="23310"/>
            <a:ext cx="2106793" cy="955540"/>
          </a:xfrm>
          <a:prstGeom prst="rect">
            <a:avLst/>
          </a:prstGeom>
        </p:spPr>
      </p:pic>
    </p:spTree>
    <p:extLst>
      <p:ext uri="{BB962C8B-B14F-4D97-AF65-F5344CB8AC3E}">
        <p14:creationId xmlns:p14="http://schemas.microsoft.com/office/powerpoint/2010/main" val="3098744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852" y="237809"/>
            <a:ext cx="7972796" cy="1027584"/>
          </a:xfrm>
        </p:spPr>
        <p:txBody>
          <a:bodyPr>
            <a:normAutofit/>
          </a:bodyPr>
          <a:lstStyle/>
          <a:p>
            <a:r>
              <a:rPr lang="en-GB" dirty="0"/>
              <a:t>Science Profiles</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989252" y="1430566"/>
            <a:ext cx="10512796"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dirty="0"/>
              <a:t>These resources could be used during lessons as information to raise student awareness of these career pathways, or could be issued as research/extension/homework tasks/pre-reading/a follow up to each lesson.</a:t>
            </a:r>
          </a:p>
          <a:p>
            <a:r>
              <a:rPr lang="en-GB" sz="2400" dirty="0"/>
              <a:t>As such, there is a blank template and a populated version of each one for you to select for your classes.</a:t>
            </a:r>
          </a:p>
        </p:txBody>
      </p:sp>
      <p:pic>
        <p:nvPicPr>
          <p:cNvPr id="5" name="Picture 4">
            <a:extLst>
              <a:ext uri="{FF2B5EF4-FFF2-40B4-BE49-F238E27FC236}">
                <a16:creationId xmlns:a16="http://schemas.microsoft.com/office/drawing/2014/main" id="{370B8820-4062-C24B-90E2-058C450F421C}"/>
              </a:ext>
            </a:extLst>
          </p:cNvPr>
          <p:cNvPicPr>
            <a:picLocks noChangeAspect="1"/>
          </p:cNvPicPr>
          <p:nvPr/>
        </p:nvPicPr>
        <p:blipFill>
          <a:blip r:embed="rId2"/>
          <a:stretch>
            <a:fillRect/>
          </a:stretch>
        </p:blipFill>
        <p:spPr>
          <a:xfrm>
            <a:off x="8559258" y="23310"/>
            <a:ext cx="2106793" cy="955540"/>
          </a:xfrm>
          <a:prstGeom prst="rect">
            <a:avLst/>
          </a:prstGeom>
        </p:spPr>
      </p:pic>
    </p:spTree>
    <p:extLst>
      <p:ext uri="{BB962C8B-B14F-4D97-AF65-F5344CB8AC3E}">
        <p14:creationId xmlns:p14="http://schemas.microsoft.com/office/powerpoint/2010/main" val="1066857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852" y="237809"/>
            <a:ext cx="9867660" cy="1027584"/>
          </a:xfrm>
        </p:spPr>
        <p:txBody>
          <a:bodyPr>
            <a:normAutofit/>
          </a:bodyPr>
          <a:lstStyle/>
          <a:p>
            <a:r>
              <a:rPr lang="en-GB" dirty="0"/>
              <a:t>Science Profiles – Cells and Organisation - Histologist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9102642"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pic>
        <p:nvPicPr>
          <p:cNvPr id="3" name="Picture 2"/>
          <p:cNvPicPr>
            <a:picLocks noChangeAspect="1"/>
          </p:cNvPicPr>
          <p:nvPr/>
        </p:nvPicPr>
        <p:blipFill>
          <a:blip r:embed="rId2"/>
          <a:stretch>
            <a:fillRect/>
          </a:stretch>
        </p:blipFill>
        <p:spPr>
          <a:xfrm>
            <a:off x="9048328" y="2714443"/>
            <a:ext cx="2957915" cy="3747327"/>
          </a:xfrm>
          <a:prstGeom prst="rect">
            <a:avLst/>
          </a:prstGeom>
        </p:spPr>
      </p:pic>
      <p:pic>
        <p:nvPicPr>
          <p:cNvPr id="6" name="Picture 5">
            <a:extLst>
              <a:ext uri="{FF2B5EF4-FFF2-40B4-BE49-F238E27FC236}">
                <a16:creationId xmlns:a16="http://schemas.microsoft.com/office/drawing/2014/main" id="{270E8366-FCE8-EC42-83E3-3E072D96396C}"/>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330914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852" y="237809"/>
            <a:ext cx="9867660" cy="1027584"/>
          </a:xfrm>
        </p:spPr>
        <p:txBody>
          <a:bodyPr>
            <a:normAutofit/>
          </a:bodyPr>
          <a:lstStyle/>
          <a:p>
            <a:r>
              <a:rPr lang="en-GB" dirty="0"/>
              <a:t>Science Profiles – Cells and Organisation - Histologist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9102642" cy="518360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dirty="0"/>
              <a:t>Histologists work with clinical scientists to prepare tissues and cells to view under a microscope. They then use their knowledge to identify disease or abnormalities.</a:t>
            </a:r>
          </a:p>
          <a:p>
            <a:r>
              <a:rPr lang="en-GB" sz="2400" b="1" dirty="0"/>
              <a:t>Skills:</a:t>
            </a:r>
          </a:p>
          <a:p>
            <a:r>
              <a:rPr lang="en-GB" sz="2400" dirty="0"/>
              <a:t>Examine and talk to patients, support and advise staff, educate colleagues, provide advice, plan work and carry out research.</a:t>
            </a:r>
          </a:p>
          <a:p>
            <a:r>
              <a:rPr lang="en-GB" sz="2400" b="1" dirty="0"/>
              <a:t>Salary:</a:t>
            </a:r>
          </a:p>
          <a:p>
            <a:r>
              <a:rPr lang="en-GB" sz="2400" dirty="0"/>
              <a:t>£26,614 in the first year, rising up to £45,750.</a:t>
            </a:r>
          </a:p>
          <a:p>
            <a:r>
              <a:rPr lang="en-GB" sz="2400" b="1" dirty="0"/>
              <a:t>Hours:</a:t>
            </a:r>
          </a:p>
          <a:p>
            <a:r>
              <a:rPr lang="en-GB" sz="2400" dirty="0"/>
              <a:t>40 hours, generally between 9am and 6pm. </a:t>
            </a:r>
          </a:p>
          <a:p>
            <a:r>
              <a:rPr lang="en-GB" sz="2400" b="1" dirty="0"/>
              <a:t>Qualifications:</a:t>
            </a:r>
          </a:p>
          <a:p>
            <a:r>
              <a:rPr lang="en-GB" sz="2400" dirty="0"/>
              <a:t>Degree in medicine, 3 A Levels, GCSEs.</a:t>
            </a:r>
          </a:p>
        </p:txBody>
      </p:sp>
      <p:pic>
        <p:nvPicPr>
          <p:cNvPr id="3" name="Picture 2"/>
          <p:cNvPicPr>
            <a:picLocks noChangeAspect="1"/>
          </p:cNvPicPr>
          <p:nvPr/>
        </p:nvPicPr>
        <p:blipFill>
          <a:blip r:embed="rId2"/>
          <a:stretch>
            <a:fillRect/>
          </a:stretch>
        </p:blipFill>
        <p:spPr>
          <a:xfrm>
            <a:off x="9048328" y="2714443"/>
            <a:ext cx="2957915" cy="3747327"/>
          </a:xfrm>
          <a:prstGeom prst="rect">
            <a:avLst/>
          </a:prstGeom>
        </p:spPr>
      </p:pic>
      <p:pic>
        <p:nvPicPr>
          <p:cNvPr id="6" name="Picture 5">
            <a:extLst>
              <a:ext uri="{FF2B5EF4-FFF2-40B4-BE49-F238E27FC236}">
                <a16:creationId xmlns:a16="http://schemas.microsoft.com/office/drawing/2014/main" id="{E6B3B55C-D683-8143-8893-0349B49D665D}"/>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448821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112224" y="3537942"/>
            <a:ext cx="3917880" cy="2607171"/>
          </a:xfrm>
          <a:prstGeom prst="rect">
            <a:avLst/>
          </a:prstGeom>
        </p:spPr>
      </p:pic>
      <p:sp>
        <p:nvSpPr>
          <p:cNvPr id="2" name="Title 1"/>
          <p:cNvSpPr>
            <a:spLocks noGrp="1"/>
          </p:cNvSpPr>
          <p:nvPr>
            <p:ph type="title"/>
          </p:nvPr>
        </p:nvSpPr>
        <p:spPr>
          <a:xfrm>
            <a:off x="836852" y="237809"/>
            <a:ext cx="9867660" cy="1027584"/>
          </a:xfrm>
        </p:spPr>
        <p:txBody>
          <a:bodyPr>
            <a:normAutofit/>
          </a:bodyPr>
          <a:lstStyle/>
          <a:p>
            <a:r>
              <a:rPr lang="en-GB" dirty="0"/>
              <a:t>Science Profiles – Bones and muscles – Forensic Scientist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9102642"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b="1" dirty="0"/>
          </a:p>
          <a:p>
            <a:endParaRPr lang="en-GB" sz="2400" b="1"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pic>
        <p:nvPicPr>
          <p:cNvPr id="6" name="Picture 5">
            <a:extLst>
              <a:ext uri="{FF2B5EF4-FFF2-40B4-BE49-F238E27FC236}">
                <a16:creationId xmlns:a16="http://schemas.microsoft.com/office/drawing/2014/main" id="{C6A6425E-C6B2-5148-A9E5-891A623574A0}"/>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6497973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112224" y="3537942"/>
            <a:ext cx="3917880" cy="2607171"/>
          </a:xfrm>
          <a:prstGeom prst="rect">
            <a:avLst/>
          </a:prstGeom>
        </p:spPr>
      </p:pic>
      <p:sp>
        <p:nvSpPr>
          <p:cNvPr id="2" name="Title 1"/>
          <p:cNvSpPr>
            <a:spLocks noGrp="1"/>
          </p:cNvSpPr>
          <p:nvPr>
            <p:ph type="title"/>
          </p:nvPr>
        </p:nvSpPr>
        <p:spPr>
          <a:xfrm>
            <a:off x="836852" y="237809"/>
            <a:ext cx="9867660" cy="1027584"/>
          </a:xfrm>
        </p:spPr>
        <p:txBody>
          <a:bodyPr>
            <a:normAutofit/>
          </a:bodyPr>
          <a:lstStyle/>
          <a:p>
            <a:r>
              <a:rPr lang="en-GB" dirty="0"/>
              <a:t>Science Profiles – Bones and muscles – Forensic Scientist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9102642" cy="5175171"/>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dirty="0"/>
              <a:t>Forensic scientists search and examine material associated with crime, e.g. blood, fibres, tyre marks or chemicals used to start fires.</a:t>
            </a:r>
          </a:p>
          <a:p>
            <a:r>
              <a:rPr lang="en-GB" sz="2400" b="1" dirty="0"/>
              <a:t>Skills:</a:t>
            </a:r>
          </a:p>
          <a:p>
            <a:r>
              <a:rPr lang="en-GB" sz="2400" dirty="0"/>
              <a:t>Analyse samples, sort evidence, record findings, examine crime scenes, </a:t>
            </a:r>
          </a:p>
          <a:p>
            <a:r>
              <a:rPr lang="en-GB" sz="2400" dirty="0"/>
              <a:t>liaise with the police, analyse and interpret results and present results, including in courts of law.</a:t>
            </a:r>
          </a:p>
          <a:p>
            <a:r>
              <a:rPr lang="en-GB" sz="2400" b="1" dirty="0"/>
              <a:t>Salary:</a:t>
            </a:r>
          </a:p>
          <a:p>
            <a:r>
              <a:rPr lang="en-GB" sz="2400" dirty="0"/>
              <a:t>£20,000 - £45,000.</a:t>
            </a:r>
          </a:p>
          <a:p>
            <a:r>
              <a:rPr lang="en-GB" sz="2400" b="1" dirty="0"/>
              <a:t>Hours:</a:t>
            </a:r>
          </a:p>
          <a:p>
            <a:r>
              <a:rPr lang="en-GB" sz="2400" dirty="0"/>
              <a:t>Typically office hours, but may be called to crime scenes. </a:t>
            </a:r>
          </a:p>
          <a:p>
            <a:r>
              <a:rPr lang="en-GB" sz="2400" b="1" dirty="0"/>
              <a:t>Qualifications:</a:t>
            </a:r>
          </a:p>
          <a:p>
            <a:r>
              <a:rPr lang="en-GB" sz="2400" dirty="0"/>
              <a:t>Degree in a biological science/forensic science, 3 A Levels, GCSEs.</a:t>
            </a:r>
          </a:p>
        </p:txBody>
      </p:sp>
      <p:pic>
        <p:nvPicPr>
          <p:cNvPr id="6" name="Picture 5">
            <a:extLst>
              <a:ext uri="{FF2B5EF4-FFF2-40B4-BE49-F238E27FC236}">
                <a16:creationId xmlns:a16="http://schemas.microsoft.com/office/drawing/2014/main" id="{C36A22D8-13C3-694C-854C-F17DE9F19B28}"/>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166472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852" y="237809"/>
            <a:ext cx="9867660" cy="1027584"/>
          </a:xfrm>
        </p:spPr>
        <p:txBody>
          <a:bodyPr>
            <a:normAutofit/>
          </a:bodyPr>
          <a:lstStyle/>
          <a:p>
            <a:r>
              <a:rPr lang="en-GB" dirty="0"/>
              <a:t>Science Profiles – Nutrition and Digestion – Dietitian</a:t>
            </a:r>
          </a:p>
        </p:txBody>
      </p:sp>
      <p:sp>
        <p:nvSpPr>
          <p:cNvPr id="4" name="Text Placeholder 6"/>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pic>
        <p:nvPicPr>
          <p:cNvPr id="6" name="Picture 5"/>
          <p:cNvPicPr>
            <a:picLocks noChangeAspect="1"/>
          </p:cNvPicPr>
          <p:nvPr/>
        </p:nvPicPr>
        <p:blipFill>
          <a:blip r:embed="rId2"/>
          <a:stretch>
            <a:fillRect/>
          </a:stretch>
        </p:blipFill>
        <p:spPr>
          <a:xfrm>
            <a:off x="8112224" y="3710093"/>
            <a:ext cx="3829626" cy="2276500"/>
          </a:xfrm>
          <a:prstGeom prst="rect">
            <a:avLst/>
          </a:prstGeom>
        </p:spPr>
      </p:pic>
      <p:pic>
        <p:nvPicPr>
          <p:cNvPr id="8" name="Picture 7">
            <a:extLst>
              <a:ext uri="{FF2B5EF4-FFF2-40B4-BE49-F238E27FC236}">
                <a16:creationId xmlns:a16="http://schemas.microsoft.com/office/drawing/2014/main" id="{C9E835CB-2E43-3848-B7BA-FB8B7CAF5762}"/>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9813230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852" y="237809"/>
            <a:ext cx="9867660" cy="1027584"/>
          </a:xfrm>
        </p:spPr>
        <p:txBody>
          <a:bodyPr>
            <a:normAutofit/>
          </a:bodyPr>
          <a:lstStyle/>
          <a:p>
            <a:r>
              <a:rPr lang="en-GB" dirty="0"/>
              <a:t>Science Profiles – Nutrition and Digestion – Dietitian</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407368" y="1265394"/>
            <a:ext cx="11194494" cy="524566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Provide practical advice to help people make health-conscious decisions about their diet. Dietitians diagnose and treat diet-related problems and raise awareness of the link between food and health to prevent future problems</a:t>
            </a:r>
          </a:p>
          <a:p>
            <a:r>
              <a:rPr lang="en-GB" sz="2000" b="1" dirty="0"/>
              <a:t>Skills:</a:t>
            </a:r>
          </a:p>
          <a:p>
            <a:r>
              <a:rPr lang="en-GB" sz="2000" dirty="0"/>
              <a:t>Assess and educate patients, devise nutritional care plans, work with hospital staff, inform the public about diet and nutrition, advise catering departments about dietary requirements and healthy meals, record all assessments and write reports.</a:t>
            </a:r>
          </a:p>
          <a:p>
            <a:r>
              <a:rPr lang="en-GB" sz="2000" b="1" dirty="0"/>
              <a:t>Salary:</a:t>
            </a:r>
          </a:p>
          <a:p>
            <a:r>
              <a:rPr lang="en-GB" sz="2000" dirty="0"/>
              <a:t>£23,023 - £43,041.</a:t>
            </a:r>
          </a:p>
          <a:p>
            <a:r>
              <a:rPr lang="en-GB" sz="2000" b="1" dirty="0"/>
              <a:t>Hours:</a:t>
            </a:r>
          </a:p>
          <a:p>
            <a:r>
              <a:rPr lang="en-GB" sz="2000" dirty="0"/>
              <a:t>37.5 hours for the NHS which may include shift work. </a:t>
            </a:r>
          </a:p>
          <a:p>
            <a:r>
              <a:rPr lang="en-GB" sz="2000" b="1" dirty="0"/>
              <a:t>Qualifications:</a:t>
            </a:r>
          </a:p>
          <a:p>
            <a:r>
              <a:rPr lang="en-GB" sz="2000" dirty="0"/>
              <a:t>Degree in a Dietetics, 3 A Levels including chemistry and biology, 5 GCSEs.</a:t>
            </a:r>
          </a:p>
        </p:txBody>
      </p:sp>
      <p:pic>
        <p:nvPicPr>
          <p:cNvPr id="3" name="Picture 2"/>
          <p:cNvPicPr>
            <a:picLocks noChangeAspect="1"/>
          </p:cNvPicPr>
          <p:nvPr/>
        </p:nvPicPr>
        <p:blipFill>
          <a:blip r:embed="rId2"/>
          <a:stretch>
            <a:fillRect/>
          </a:stretch>
        </p:blipFill>
        <p:spPr>
          <a:xfrm>
            <a:off x="8112224" y="3710093"/>
            <a:ext cx="3829626" cy="2276500"/>
          </a:xfrm>
          <a:prstGeom prst="rect">
            <a:avLst/>
          </a:prstGeom>
        </p:spPr>
      </p:pic>
      <p:pic>
        <p:nvPicPr>
          <p:cNvPr id="6" name="Picture 5">
            <a:extLst>
              <a:ext uri="{FF2B5EF4-FFF2-40B4-BE49-F238E27FC236}">
                <a16:creationId xmlns:a16="http://schemas.microsoft.com/office/drawing/2014/main" id="{E95AE093-D863-E044-ADB3-6F6FDE683DDF}"/>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18817783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6" y="390170"/>
            <a:ext cx="12072664" cy="1027584"/>
          </a:xfrm>
        </p:spPr>
        <p:txBody>
          <a:bodyPr>
            <a:normAutofit/>
          </a:bodyPr>
          <a:lstStyle/>
          <a:p>
            <a:r>
              <a:rPr lang="en-GB" dirty="0"/>
              <a:t>Science Profiles – Gas Exchange Systems – Respiratory Physiotherapist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584638" y="1844824"/>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pic>
        <p:nvPicPr>
          <p:cNvPr id="8" name="Picture 2" descr="Image result for intensive care uni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6200" y="3645024"/>
            <a:ext cx="4065482" cy="27113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5954CC9-D6F5-F448-8549-C38D33656BF4}"/>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8259026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Gas Exchange Systems – Respiratory Physiotherapist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These specialist physios assess and treat of people with disorders of the respiratory system including bronchitis, emphysema and cystic fibrosis. They also support general surgery and severe illness requiring intensive care using chest clearance techniques and exercise.</a:t>
            </a:r>
          </a:p>
          <a:p>
            <a:r>
              <a:rPr lang="en-GB" sz="2000" b="1" dirty="0"/>
              <a:t>Skills:</a:t>
            </a:r>
          </a:p>
          <a:p>
            <a:r>
              <a:rPr lang="en-GB" sz="2000" dirty="0"/>
              <a:t>Diagnose, treat and work with patients who have a range of conditions, educate patients, write patient case notes and reports and collect statistics, liaise with other healthcare professionals, keep up to date with new techniques, be legally responsible, be caring, compassionate and professional and manage clinical risk.</a:t>
            </a:r>
          </a:p>
          <a:p>
            <a:r>
              <a:rPr lang="en-GB" sz="2000" b="1" dirty="0"/>
              <a:t>Salary:</a:t>
            </a:r>
          </a:p>
          <a:p>
            <a:r>
              <a:rPr lang="en-GB" sz="2000" dirty="0"/>
              <a:t>£23,023 - £43,041, possibly more in the private sector.</a:t>
            </a:r>
          </a:p>
          <a:p>
            <a:r>
              <a:rPr lang="en-GB" sz="2000" b="1" dirty="0"/>
              <a:t>Hours:</a:t>
            </a:r>
          </a:p>
          <a:p>
            <a:r>
              <a:rPr lang="en-GB" sz="2000" dirty="0"/>
              <a:t>37.5 hours for the NHS including weekends and nights. </a:t>
            </a:r>
          </a:p>
          <a:p>
            <a:r>
              <a:rPr lang="en-GB" sz="2000" b="1" dirty="0"/>
              <a:t>Qualifications:</a:t>
            </a:r>
          </a:p>
          <a:p>
            <a:r>
              <a:rPr lang="en-GB" sz="2000" dirty="0"/>
              <a:t>Degree in a dietetics, 3 A Levels including chemistry and biology, 5 GCSEs.</a:t>
            </a:r>
          </a:p>
        </p:txBody>
      </p:sp>
      <p:pic>
        <p:nvPicPr>
          <p:cNvPr id="15362" name="Picture 2" descr="Image result for intensive care uni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98610" y="3645024"/>
            <a:ext cx="3563072" cy="23762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C79E6AC-8ACA-3E4C-BF6E-985E7D1B161A}"/>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1387516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6852" y="237809"/>
            <a:ext cx="9867660" cy="1027584"/>
          </a:xfrm>
        </p:spPr>
        <p:txBody>
          <a:bodyPr>
            <a:normAutofit/>
          </a:bodyPr>
          <a:lstStyle/>
          <a:p>
            <a:r>
              <a:rPr lang="en-GB" dirty="0"/>
              <a:t>Science Profiles – Reproduction – IVF Nurse</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584638" y="1479892"/>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pic>
        <p:nvPicPr>
          <p:cNvPr id="6" name="Picture 5"/>
          <p:cNvPicPr>
            <a:picLocks noChangeAspect="1"/>
          </p:cNvPicPr>
          <p:nvPr/>
        </p:nvPicPr>
        <p:blipFill>
          <a:blip r:embed="rId2"/>
          <a:stretch>
            <a:fillRect/>
          </a:stretch>
        </p:blipFill>
        <p:spPr>
          <a:xfrm>
            <a:off x="7481934" y="3664535"/>
            <a:ext cx="4479748" cy="2508659"/>
          </a:xfrm>
          <a:prstGeom prst="rect">
            <a:avLst/>
          </a:prstGeom>
        </p:spPr>
      </p:pic>
      <p:pic>
        <p:nvPicPr>
          <p:cNvPr id="8" name="Picture 7">
            <a:extLst>
              <a:ext uri="{FF2B5EF4-FFF2-40B4-BE49-F238E27FC236}">
                <a16:creationId xmlns:a16="http://schemas.microsoft.com/office/drawing/2014/main" id="{D6746E1A-4A7A-D34F-9D8A-3D90B523DFA4}"/>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5398568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Reproduction – IVF Nurse</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A clinical scientist, IVF nurses work in fertility treatment and reproductive research. They carry out diagnostic tests and therapeutic procedures, including IVF. They also collect, store and fertilise eggs from patients.</a:t>
            </a:r>
          </a:p>
          <a:p>
            <a:r>
              <a:rPr lang="en-GB" sz="2000" b="1" dirty="0"/>
              <a:t>Skills:</a:t>
            </a:r>
          </a:p>
          <a:p>
            <a:r>
              <a:rPr lang="en-GB" sz="2000" dirty="0"/>
              <a:t>Determine patients' fertility levels, communicate with patients, use reproductive technologies, collect eggs and sperm (gametes) from patients for processing, test the suitability and prepare each gamete, select embryos for transfer, monitor embryo development, comply with ethical issues and regulations, keep accurate and detailed patient records.</a:t>
            </a:r>
          </a:p>
          <a:p>
            <a:r>
              <a:rPr lang="en-GB" sz="2000" b="1" dirty="0"/>
              <a:t>Salary:</a:t>
            </a:r>
          </a:p>
          <a:p>
            <a:r>
              <a:rPr lang="en-GB" sz="2000" dirty="0"/>
              <a:t>£26,565 - £100,431.</a:t>
            </a:r>
          </a:p>
          <a:p>
            <a:r>
              <a:rPr lang="en-GB" sz="2000" b="1" dirty="0"/>
              <a:t>Hours:</a:t>
            </a:r>
          </a:p>
          <a:p>
            <a:r>
              <a:rPr lang="en-GB" sz="2000" dirty="0"/>
              <a:t>Typically 37.5 hours for the NHS which may include weekends and evenings. </a:t>
            </a:r>
          </a:p>
          <a:p>
            <a:r>
              <a:rPr lang="en-GB" sz="2000" b="1" dirty="0"/>
              <a:t>Qualifications:</a:t>
            </a:r>
          </a:p>
          <a:p>
            <a:r>
              <a:rPr lang="en-GB" sz="2000" dirty="0"/>
              <a:t>A 2:1 or better degree in a biomedical science, followed by specialist training.</a:t>
            </a:r>
          </a:p>
        </p:txBody>
      </p:sp>
      <p:pic>
        <p:nvPicPr>
          <p:cNvPr id="5" name="Picture 4"/>
          <p:cNvPicPr>
            <a:picLocks noChangeAspect="1"/>
          </p:cNvPicPr>
          <p:nvPr/>
        </p:nvPicPr>
        <p:blipFill>
          <a:blip r:embed="rId2"/>
          <a:stretch>
            <a:fillRect/>
          </a:stretch>
        </p:blipFill>
        <p:spPr>
          <a:xfrm>
            <a:off x="8559632" y="3760122"/>
            <a:ext cx="3266280" cy="1829117"/>
          </a:xfrm>
          <a:prstGeom prst="rect">
            <a:avLst/>
          </a:prstGeom>
        </p:spPr>
      </p:pic>
      <p:pic>
        <p:nvPicPr>
          <p:cNvPr id="6" name="Picture 5">
            <a:extLst>
              <a:ext uri="{FF2B5EF4-FFF2-40B4-BE49-F238E27FC236}">
                <a16:creationId xmlns:a16="http://schemas.microsoft.com/office/drawing/2014/main" id="{3F51165C-9D46-E54B-96CE-296A2DB14486}"/>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1605817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00" y="237809"/>
            <a:ext cx="10512796" cy="1027584"/>
          </a:xfrm>
        </p:spPr>
        <p:txBody>
          <a:bodyPr>
            <a:normAutofit/>
          </a:bodyPr>
          <a:lstStyle/>
          <a:p>
            <a:r>
              <a:rPr lang="en-GB" dirty="0"/>
              <a:t>Science Profiles – Photosynthesis – Commercial Horticulturist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443186" y="145179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pic>
        <p:nvPicPr>
          <p:cNvPr id="8" name="Picture 7"/>
          <p:cNvPicPr>
            <a:picLocks noChangeAspect="1"/>
          </p:cNvPicPr>
          <p:nvPr/>
        </p:nvPicPr>
        <p:blipFill>
          <a:blip r:embed="rId2"/>
          <a:stretch>
            <a:fillRect/>
          </a:stretch>
        </p:blipFill>
        <p:spPr>
          <a:xfrm>
            <a:off x="7608169" y="3393418"/>
            <a:ext cx="4177932" cy="2780224"/>
          </a:xfrm>
          <a:prstGeom prst="rect">
            <a:avLst/>
          </a:prstGeom>
        </p:spPr>
      </p:pic>
      <p:pic>
        <p:nvPicPr>
          <p:cNvPr id="6" name="Picture 5">
            <a:extLst>
              <a:ext uri="{FF2B5EF4-FFF2-40B4-BE49-F238E27FC236}">
                <a16:creationId xmlns:a16="http://schemas.microsoft.com/office/drawing/2014/main" id="{754B3D38-16CE-5C44-9503-E7BA7EB289C6}"/>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1932364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Photosynthesis – Commercial Horticulturist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Commercial horticulturists specialise in providing crops, fruit, stock and flowers to plant and tree nurseries, supermarkets and DIY stores. This role involves horticultural businesses and requires business and IT skills as well as scientific understanding. They work with crop and production managers.</a:t>
            </a:r>
          </a:p>
          <a:p>
            <a:r>
              <a:rPr lang="en-GB" sz="2000" b="1" dirty="0"/>
              <a:t>Skills:</a:t>
            </a:r>
          </a:p>
          <a:p>
            <a:r>
              <a:rPr lang="en-GB" sz="2000" dirty="0"/>
              <a:t>Production, preparation, growing and harvesting, managing pests and diseases, market and sell produce, analyse yields, costs and income, plan and organise trials of new plants, organise presentations, technical visits and demonstrations, communicate with customers, colleagues and professionals, work within budgets.</a:t>
            </a:r>
          </a:p>
          <a:p>
            <a:r>
              <a:rPr lang="en-GB" sz="2000" b="1" dirty="0"/>
              <a:t>Salary:</a:t>
            </a:r>
          </a:p>
          <a:p>
            <a:r>
              <a:rPr lang="en-GB" sz="2000" dirty="0"/>
              <a:t>£16,000 - £30,000.</a:t>
            </a:r>
          </a:p>
          <a:p>
            <a:r>
              <a:rPr lang="en-GB" sz="2000" b="1" dirty="0"/>
              <a:t>Hours:</a:t>
            </a:r>
          </a:p>
          <a:p>
            <a:r>
              <a:rPr lang="en-GB" sz="2000" dirty="0"/>
              <a:t>Depends on the crops, season and demand. Flexibility is essential. </a:t>
            </a:r>
          </a:p>
          <a:p>
            <a:r>
              <a:rPr lang="en-GB" sz="2000" b="1" dirty="0"/>
              <a:t>Qualifications:</a:t>
            </a:r>
          </a:p>
          <a:p>
            <a:r>
              <a:rPr lang="en-GB" sz="2000" dirty="0"/>
              <a:t>A degree, foundation degree or HND is desirable but not essential.</a:t>
            </a:r>
          </a:p>
        </p:txBody>
      </p:sp>
      <p:pic>
        <p:nvPicPr>
          <p:cNvPr id="6" name="Picture 5"/>
          <p:cNvPicPr>
            <a:picLocks noChangeAspect="1"/>
          </p:cNvPicPr>
          <p:nvPr/>
        </p:nvPicPr>
        <p:blipFill>
          <a:blip r:embed="rId2"/>
          <a:stretch>
            <a:fillRect/>
          </a:stretch>
        </p:blipFill>
        <p:spPr>
          <a:xfrm>
            <a:off x="8202683" y="3789040"/>
            <a:ext cx="3583417" cy="2384601"/>
          </a:xfrm>
          <a:prstGeom prst="rect">
            <a:avLst/>
          </a:prstGeom>
        </p:spPr>
      </p:pic>
      <p:pic>
        <p:nvPicPr>
          <p:cNvPr id="8" name="Picture 7">
            <a:extLst>
              <a:ext uri="{FF2B5EF4-FFF2-40B4-BE49-F238E27FC236}">
                <a16:creationId xmlns:a16="http://schemas.microsoft.com/office/drawing/2014/main" id="{4D413594-5B31-FF46-9A26-B75A5E2572CB}"/>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3913169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00" y="237809"/>
            <a:ext cx="10512796" cy="1027584"/>
          </a:xfrm>
        </p:spPr>
        <p:txBody>
          <a:bodyPr>
            <a:normAutofit/>
          </a:bodyPr>
          <a:lstStyle/>
          <a:p>
            <a:r>
              <a:rPr lang="en-GB" dirty="0"/>
              <a:t>Science Profiles – Cellular Respiration – Stem Cell Therapist</a:t>
            </a:r>
          </a:p>
        </p:txBody>
      </p:sp>
      <p:sp>
        <p:nvSpPr>
          <p:cNvPr id="4" name="Text Placeholder 6"/>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pic>
        <p:nvPicPr>
          <p:cNvPr id="6" name="Picture 2" descr="Image result for stem cel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56996" y="3701636"/>
            <a:ext cx="2769061" cy="2062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C62A3890-5D08-594C-86D4-B1889EE008F0}"/>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8232955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Cellular Respiration – Stem Cell Therapist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Stem cell therapists hope to be able to successfully treat mitochondrial disease in the future. They carry out tests to support stem cell and organ transplantation and ensure that the best donor for a particular patient is chosen. To do this, they carry out genetic matching of organ and stem cell donors. </a:t>
            </a:r>
          </a:p>
          <a:p>
            <a:r>
              <a:rPr lang="en-GB" sz="2000" b="1" dirty="0"/>
              <a:t>Skills:</a:t>
            </a:r>
          </a:p>
          <a:p>
            <a:r>
              <a:rPr lang="en-GB" sz="2000" dirty="0"/>
              <a:t>Laboratory skills, the ability to make judgements, problem-solving skills, attention to detail, communication skills, listening skills, the ability to work on your own and as part of a team, IT skills, excellent organisation, flexibility and ability to work well under pressure.</a:t>
            </a:r>
          </a:p>
          <a:p>
            <a:r>
              <a:rPr lang="en-GB" sz="2000" b="1" dirty="0"/>
              <a:t>Salary:</a:t>
            </a:r>
          </a:p>
          <a:p>
            <a:r>
              <a:rPr lang="en-GB" sz="2000" dirty="0"/>
              <a:t>£26,302- £99,437.</a:t>
            </a:r>
          </a:p>
          <a:p>
            <a:r>
              <a:rPr lang="en-GB" sz="2000" b="1" dirty="0"/>
              <a:t>Hours:</a:t>
            </a:r>
          </a:p>
          <a:p>
            <a:r>
              <a:rPr lang="en-GB" sz="2000" dirty="0"/>
              <a:t>Typically 37.5 hours including on-call and emergency work. </a:t>
            </a:r>
          </a:p>
          <a:p>
            <a:r>
              <a:rPr lang="en-GB" sz="2000" b="1" dirty="0"/>
              <a:t>Qualifications:</a:t>
            </a:r>
          </a:p>
          <a:p>
            <a:r>
              <a:rPr lang="en-GB" sz="2000" dirty="0"/>
              <a:t>A degree in genetics, biology, biochemistry, microbiology or biomedical sciences.</a:t>
            </a:r>
          </a:p>
        </p:txBody>
      </p:sp>
      <p:pic>
        <p:nvPicPr>
          <p:cNvPr id="29698" name="Picture 2" descr="Image result for stem cel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56996" y="3701636"/>
            <a:ext cx="2769061" cy="20629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FD8FFEB-886D-2C4B-89C5-86847D406494}"/>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9982496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Ecosystems – Ecologist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102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2264" y="4053068"/>
            <a:ext cx="3482752" cy="232183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39AC44E-95BE-D848-A4CD-4AC1F1F890C5}"/>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E2B4C38F-0E4F-CC47-B40B-228F0A33F9F2}"/>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2058339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Ecosystems – Ecologist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Ecologists study people, plants and  animals: how many there are and how they are spread out. Ecologists often specialise in an area such as freshwater, marine, terrestrial, fauna or flora.</a:t>
            </a:r>
          </a:p>
          <a:p>
            <a:endParaRPr lang="en-GB" sz="100" dirty="0"/>
          </a:p>
          <a:p>
            <a:r>
              <a:rPr lang="en-GB" sz="2000" b="1" dirty="0"/>
              <a:t>Skills:</a:t>
            </a:r>
          </a:p>
          <a:p>
            <a:r>
              <a:rPr lang="en-GB" sz="2000" dirty="0"/>
              <a:t>Fascination for animals and plants, capacity to identify different species, enthusiasm for undertaking fieldwork in harsh conditions, understanding and using statistics, use computer software for recording, analysing and presenting data and reports, excellent written communication, research and presentation skills, confidence in using survey techniques and identification keys, team working and project-management skills, self-motivation and energy.</a:t>
            </a:r>
          </a:p>
          <a:p>
            <a:r>
              <a:rPr lang="en-GB" sz="2000" b="1" dirty="0"/>
              <a:t>Salary:</a:t>
            </a:r>
          </a:p>
          <a:p>
            <a:r>
              <a:rPr lang="en-GB" sz="2000" dirty="0"/>
              <a:t>£17,000 - £30,000.</a:t>
            </a:r>
          </a:p>
          <a:p>
            <a:endParaRPr lang="en-GB" sz="500" dirty="0"/>
          </a:p>
          <a:p>
            <a:r>
              <a:rPr lang="en-GB" sz="2000" b="1" dirty="0"/>
              <a:t>Hours:</a:t>
            </a:r>
          </a:p>
          <a:p>
            <a:r>
              <a:rPr lang="en-GB" sz="2000" dirty="0"/>
              <a:t>Depends on the role and the position. </a:t>
            </a:r>
          </a:p>
          <a:p>
            <a:r>
              <a:rPr lang="en-GB" sz="2000" b="1" dirty="0"/>
              <a:t>Qualifications:</a:t>
            </a:r>
          </a:p>
          <a:p>
            <a:r>
              <a:rPr lang="en-GB" sz="2000" dirty="0"/>
              <a:t>A degree in biological science or similar.</a:t>
            </a:r>
          </a:p>
        </p:txBody>
      </p:sp>
      <p:pic>
        <p:nvPicPr>
          <p:cNvPr id="102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2264" y="4053068"/>
            <a:ext cx="3482752" cy="232183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EAC17C3-3A77-0948-9DFC-5E0C3B0702CD}"/>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2493579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Inheritance and Genes – Pharmacologist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6" name="Picture 2" descr="Image result for PHARMACOLOG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2264" y="3656198"/>
            <a:ext cx="3313836" cy="248218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4750ED4C-6C01-E840-A88B-EE107430DF89}"/>
              </a:ext>
            </a:extLst>
          </p:cNvPr>
          <p:cNvPicPr>
            <a:picLocks noChangeAspect="1"/>
          </p:cNvPicPr>
          <p:nvPr/>
        </p:nvPicPr>
        <p:blipFill>
          <a:blip r:embed="rId3"/>
          <a:stretch>
            <a:fillRect/>
          </a:stretch>
        </p:blipFill>
        <p:spPr>
          <a:xfrm>
            <a:off x="9048328" y="23310"/>
            <a:ext cx="1617723" cy="733721"/>
          </a:xfrm>
          <a:prstGeom prst="rect">
            <a:avLst/>
          </a:prstGeom>
        </p:spPr>
      </p:pic>
      <p:sp>
        <p:nvSpPr>
          <p:cNvPr id="9" name="Text Placeholder 6">
            <a:extLst>
              <a:ext uri="{FF2B5EF4-FFF2-40B4-BE49-F238E27FC236}">
                <a16:creationId xmlns:a16="http://schemas.microsoft.com/office/drawing/2014/main" id="{35F22B80-088B-3449-B169-BE1613A15320}"/>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14096571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Inheritance and Genes – Pharmacologist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57983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Pharmacologists are involved with drug discovery and development. Pharmacologists investigate how drugs interact with biological systems and carry out research to predict what effect certain drugs might have on humans.</a:t>
            </a:r>
          </a:p>
          <a:p>
            <a:endParaRPr lang="en-GB" sz="100" dirty="0"/>
          </a:p>
          <a:p>
            <a:r>
              <a:rPr lang="en-GB" sz="2000" b="1" dirty="0"/>
              <a:t>Skills:</a:t>
            </a:r>
          </a:p>
          <a:p>
            <a:r>
              <a:rPr lang="en-GB" sz="2000" dirty="0"/>
              <a:t>Design, plan and conduct experiments; use computers; analyse complex data; develop new products;  suggest future tests; organise and oversee tests of new drugs and medicines; communicate with authorities to ensure compliance with laws. </a:t>
            </a:r>
          </a:p>
          <a:p>
            <a:r>
              <a:rPr lang="en-GB" sz="2000" b="1" dirty="0"/>
              <a:t>Salary:</a:t>
            </a:r>
          </a:p>
          <a:p>
            <a:r>
              <a:rPr lang="en-GB" sz="2000" dirty="0"/>
              <a:t>£17,000 – £40,000.</a:t>
            </a:r>
          </a:p>
          <a:p>
            <a:endParaRPr lang="en-GB" sz="500" dirty="0"/>
          </a:p>
          <a:p>
            <a:r>
              <a:rPr lang="en-GB" sz="2000" b="1" dirty="0"/>
              <a:t>Hours:</a:t>
            </a:r>
          </a:p>
          <a:p>
            <a:r>
              <a:rPr lang="en-GB" sz="2000" dirty="0"/>
              <a:t>Monday – Friday 9-5.</a:t>
            </a:r>
          </a:p>
          <a:p>
            <a:r>
              <a:rPr lang="en-GB" sz="2000" b="1" dirty="0"/>
              <a:t>Qualifications:</a:t>
            </a:r>
          </a:p>
          <a:p>
            <a:r>
              <a:rPr lang="en-GB" sz="2000" dirty="0"/>
              <a:t>A degree in subjects such as biochemistry, biology, biomedical science, chemistry, microbiology, molecular and cell biology, neuroscience or pharmacology.</a:t>
            </a:r>
          </a:p>
          <a:p>
            <a:endParaRPr lang="en-GB" sz="2000" dirty="0"/>
          </a:p>
        </p:txBody>
      </p:sp>
      <p:pic>
        <p:nvPicPr>
          <p:cNvPr id="3074" name="Picture 2" descr="Image result for PHARMACOLOG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4311" y="3691462"/>
            <a:ext cx="2881789" cy="21585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EFAD8A2-974B-0C42-B917-EDBA5DC929C8}"/>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5686337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–Particulate matter– Nuclear Engineer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5122" name="Picture 2" descr="Image result for nuclear pow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1467" y="3719292"/>
            <a:ext cx="3542609" cy="258065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DC05ADD-6C8B-654E-A1ED-22FDDA98E0D1}"/>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7A241B41-43F9-A04D-A69D-F139C26E52AB}"/>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18808051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–Particulate matter– Nuclear Engineer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Nuclear engineers design, build, run and decommission nuclear power stations. </a:t>
            </a:r>
          </a:p>
          <a:p>
            <a:endParaRPr lang="en-GB" sz="100" dirty="0"/>
          </a:p>
          <a:p>
            <a:r>
              <a:rPr lang="en-GB" sz="2000" b="1" dirty="0"/>
              <a:t>Skills:</a:t>
            </a:r>
          </a:p>
          <a:p>
            <a:r>
              <a:rPr lang="en-GB" sz="2000" dirty="0"/>
              <a:t>Analyse energy transmission, solve design problems, manage staff and budgets, keep the safety of people and the environment in mind, plan the transport, storage and disposal of radioactive materials, interpret data, write reports, discuss engineering issues, plan and assist decommissioning and use computer models.</a:t>
            </a:r>
          </a:p>
          <a:p>
            <a:r>
              <a:rPr lang="en-GB" sz="2000" b="1" dirty="0"/>
              <a:t>Salary:</a:t>
            </a:r>
          </a:p>
          <a:p>
            <a:r>
              <a:rPr lang="en-GB" sz="2000" dirty="0"/>
              <a:t>£15,000 - £28,000.</a:t>
            </a:r>
          </a:p>
          <a:p>
            <a:endParaRPr lang="en-GB" sz="500" dirty="0"/>
          </a:p>
          <a:p>
            <a:r>
              <a:rPr lang="en-GB" sz="2000" b="1" dirty="0"/>
              <a:t>Hours:</a:t>
            </a:r>
          </a:p>
          <a:p>
            <a:r>
              <a:rPr lang="en-GB" sz="2000" dirty="0"/>
              <a:t>Usually 9-5, but may include shifts as power stations work 24-7.</a:t>
            </a:r>
          </a:p>
          <a:p>
            <a:r>
              <a:rPr lang="en-GB" sz="2000" b="1" dirty="0"/>
              <a:t>Qualifications:</a:t>
            </a:r>
          </a:p>
          <a:p>
            <a:r>
              <a:rPr lang="en-GB" sz="2000" dirty="0"/>
              <a:t>A degree in an engineering or a science subject. </a:t>
            </a:r>
          </a:p>
        </p:txBody>
      </p:sp>
      <p:pic>
        <p:nvPicPr>
          <p:cNvPr id="5122" name="Picture 2" descr="Image result for nuclear pow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1467" y="3719292"/>
            <a:ext cx="3542609" cy="258065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B5A4C46-4B6B-1C4B-AD5B-D1A9D0DC0E22}"/>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6227491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Atoms and Elements – Chemical Engineer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6146" name="Picture 2" descr="Image result for chemical engine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72464" y="3747392"/>
            <a:ext cx="1581612" cy="2426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1E755D0-26AB-8B40-A4CE-E528F352712F}"/>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64CC11E9-5F45-6C45-AFB9-ABE938FAB22B}"/>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20335168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Atoms and Elements – Chemical Engineer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Chemical engineers design and develop products. They focus on changing the chemical, biochemical and physical state of a substance to turn it into something else, such as making plastic from oil. They understand how to alter raw materials into required products, while taking into consideration health and safety and cost issues.</a:t>
            </a:r>
          </a:p>
          <a:p>
            <a:r>
              <a:rPr lang="en-GB" sz="2000" b="1" dirty="0"/>
              <a:t>Skills:</a:t>
            </a:r>
          </a:p>
          <a:p>
            <a:r>
              <a:rPr lang="en-GB" sz="2000" dirty="0"/>
              <a:t>Provide maximum output levels of produce, design equipment, design, install and commission new production plants, analyse data and apply new technologies, research new products, ensure safety issues are considered at all stages.</a:t>
            </a:r>
          </a:p>
          <a:p>
            <a:r>
              <a:rPr lang="en-GB" sz="2000" b="1" dirty="0"/>
              <a:t>Salary:</a:t>
            </a:r>
          </a:p>
          <a:p>
            <a:r>
              <a:rPr lang="en-GB" sz="2000" dirty="0"/>
              <a:t>£28,500 - £70,000.</a:t>
            </a:r>
          </a:p>
          <a:p>
            <a:r>
              <a:rPr lang="en-GB" sz="2000" b="1" dirty="0"/>
              <a:t>Hours:</a:t>
            </a:r>
          </a:p>
          <a:p>
            <a:r>
              <a:rPr lang="en-GB" sz="2000" dirty="0"/>
              <a:t>Usually 9-5.</a:t>
            </a:r>
          </a:p>
          <a:p>
            <a:r>
              <a:rPr lang="en-GB" sz="2000" b="1" dirty="0"/>
              <a:t>Qualifications:</a:t>
            </a:r>
          </a:p>
          <a:p>
            <a:r>
              <a:rPr lang="en-GB" sz="2000" dirty="0"/>
              <a:t>A degree in: applied chemistry, biochemical/process engineering, biomedical engineering, chemistry or an HND or foundation degree.</a:t>
            </a:r>
          </a:p>
        </p:txBody>
      </p:sp>
      <p:pic>
        <p:nvPicPr>
          <p:cNvPr id="6146" name="Picture 2" descr="Image result for chemical engine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88496" y="3719294"/>
            <a:ext cx="1332486" cy="204408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6240DDC-E04C-7A41-BC37-9DAD3F83F85B}"/>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8372355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Substances – Metallurgist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8196" name="Picture 4" descr="Image result for material engine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16280" y="3266713"/>
            <a:ext cx="3237796" cy="242834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B1ED88F-7CB7-4D4F-93AC-2E2C3596971D}"/>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2F5086B1-1DA9-8A4D-8196-AD1D30039939}"/>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20161896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Substances – Metallurgist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Metallurgists extract and process various metals and alloys. They investigate and examine the performance of metals such as iron, steel, aluminium, nickel and copper and use them to produce a range of useful products and materials with certain properties.</a:t>
            </a:r>
          </a:p>
          <a:p>
            <a:r>
              <a:rPr lang="en-GB" sz="2000" b="1" dirty="0"/>
              <a:t>Skills:</a:t>
            </a:r>
          </a:p>
          <a:p>
            <a:r>
              <a:rPr lang="en-GB" sz="2000" dirty="0"/>
              <a:t>Design and control processes to separate metals from ore, develop ways to improve metals, test metals to ensure they meet quality and safety standards.</a:t>
            </a:r>
          </a:p>
          <a:p>
            <a:r>
              <a:rPr lang="en-GB" sz="2000" b="1" dirty="0"/>
              <a:t>Salary:</a:t>
            </a:r>
          </a:p>
          <a:p>
            <a:r>
              <a:rPr lang="en-GB" sz="2000" dirty="0"/>
              <a:t>£22,000 - £45,000.</a:t>
            </a:r>
          </a:p>
          <a:p>
            <a:r>
              <a:rPr lang="en-GB" sz="2000" b="1" dirty="0"/>
              <a:t>Hours:</a:t>
            </a:r>
          </a:p>
          <a:p>
            <a:r>
              <a:rPr lang="en-GB" sz="2000" dirty="0"/>
              <a:t>40 hours a week, Monday-Friday.</a:t>
            </a:r>
          </a:p>
          <a:p>
            <a:r>
              <a:rPr lang="en-GB" sz="2000" b="1" dirty="0"/>
              <a:t>Qualifications:</a:t>
            </a:r>
          </a:p>
          <a:p>
            <a:r>
              <a:rPr lang="en-GB" sz="2000" dirty="0"/>
              <a:t>A degree in: chemical engineering, materials science/engineering, metallurgy, physics, or an HND or foundation degree.</a:t>
            </a:r>
          </a:p>
        </p:txBody>
      </p:sp>
      <p:pic>
        <p:nvPicPr>
          <p:cNvPr id="8196" name="Picture 4" descr="Image result for material engine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37426" y="3266713"/>
            <a:ext cx="2616649" cy="196248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C37EE03-6A64-D54E-855E-152FF670A352}"/>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2090924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Chemical Reactions – Glass blower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10242" name="Picture 2" descr="Image result for glass blow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4313" y="3688241"/>
            <a:ext cx="2969218" cy="20790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9FDF642-BE08-964B-9EB4-CF6296B528B0}"/>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8E6D5E61-4D66-7545-B895-91F8305F7068}"/>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12454243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Chemical Reactions – Glass blower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A glass blower or designer is responsible for designing, producing, decorating and finishing pieces of glass including: architectural glass, exhibition pieces, gifts, mirrors and tableware. Glass blowers might  design and repair laboratory glass or restore, renovate and repair original pieces.</a:t>
            </a:r>
          </a:p>
          <a:p>
            <a:r>
              <a:rPr lang="en-GB" sz="2000" b="1" dirty="0"/>
              <a:t>Skills:</a:t>
            </a:r>
          </a:p>
          <a:p>
            <a:r>
              <a:rPr lang="en-GB" sz="2000" dirty="0"/>
              <a:t>Design, produce and finish decorative pieces, including windows, mirrors, lamp bases, ornaments, tableware and sculptures, work with molten glass (from a furnace) and a blowing iron to form the glass into a rough shape, create kiln-formed glass, recycle scraps, sell wares to customers, attend craft fairs and exhibitions, give live demonstrations and produce a portfolio of designs.</a:t>
            </a:r>
          </a:p>
          <a:p>
            <a:r>
              <a:rPr lang="en-GB" sz="2000" b="1" dirty="0"/>
              <a:t>Salary:</a:t>
            </a:r>
          </a:p>
          <a:p>
            <a:r>
              <a:rPr lang="en-GB" sz="2000" dirty="0"/>
              <a:t>£ 14,000 - £25,000.</a:t>
            </a:r>
          </a:p>
          <a:p>
            <a:r>
              <a:rPr lang="en-GB" sz="2000" b="1" dirty="0"/>
              <a:t>Hours:</a:t>
            </a:r>
          </a:p>
          <a:p>
            <a:r>
              <a:rPr lang="en-GB" sz="2000" dirty="0"/>
              <a:t>There are no set hours. Evening and weekend work may be necessary.</a:t>
            </a:r>
          </a:p>
          <a:p>
            <a:r>
              <a:rPr lang="en-GB" sz="2000" b="1" dirty="0"/>
              <a:t>Qualifications:</a:t>
            </a:r>
          </a:p>
          <a:p>
            <a:r>
              <a:rPr lang="en-GB" sz="2000" dirty="0"/>
              <a:t>Any degree, HND or foundation degree in: art, fine art or decorative arts, ceramic and applied arts, contemporary crafts, design and applied arts with glass, glass or glass with ceramics and 3D design.</a:t>
            </a:r>
          </a:p>
          <a:p>
            <a:endParaRPr lang="en-GB" sz="2000" dirty="0"/>
          </a:p>
        </p:txBody>
      </p:sp>
      <p:pic>
        <p:nvPicPr>
          <p:cNvPr id="10242" name="Picture 2" descr="Image result for glass blow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4313" y="3688241"/>
            <a:ext cx="2969218" cy="20790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5425651-0554-0943-A2A8-DFE58FF7AAFB}"/>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689287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Energetics – Hydrographic surveyor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12290" name="Picture 2" descr="Image result for deep sea rob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08368" y="3933055"/>
            <a:ext cx="2445708" cy="24948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6652BEF-8FEB-DA45-8067-A8EB3EE27D07}"/>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198CC6DB-36F5-0B45-95D9-8FB39222B015}"/>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19778045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Energetics – Hydrographic surveyor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Hydrographic surveyors specialise in precise positioning and data collection in marine environments. Time is usually spent on board survey ships and drilling platforms. They measure and map underwater surfaces showing the depth, shape and contours which is useful for locating offshore resources (oil, gas, aggregates) as well as positioning offshore wind farms, oil platforms and cables.</a:t>
            </a:r>
          </a:p>
          <a:p>
            <a:r>
              <a:rPr lang="en-GB" sz="2000" b="1" dirty="0"/>
              <a:t>Skills:</a:t>
            </a:r>
          </a:p>
          <a:p>
            <a:r>
              <a:rPr lang="en-GB" sz="2000" dirty="0"/>
              <a:t>Use specialised technical software and equipment, use robots to acquire data in deep oceans, produce reports, provide accurate and reliable information, work in a variety of different situations and applications including seabed mining, oil and gas exploration, provide data, review company procedures, work as part of a team of technical specialists.</a:t>
            </a:r>
          </a:p>
          <a:p>
            <a:r>
              <a:rPr lang="en-GB" sz="2000" b="1" dirty="0"/>
              <a:t>Salary:</a:t>
            </a:r>
          </a:p>
          <a:p>
            <a:r>
              <a:rPr lang="en-GB" sz="2000" dirty="0"/>
              <a:t>£ 14,000 - £25,000, plus extra for being offshore.</a:t>
            </a:r>
          </a:p>
          <a:p>
            <a:r>
              <a:rPr lang="en-GB" sz="2000" b="1" dirty="0"/>
              <a:t>Hours:</a:t>
            </a:r>
          </a:p>
          <a:p>
            <a:r>
              <a:rPr lang="en-GB" sz="2000" dirty="0"/>
              <a:t>Regular unsocial hours and may be determined by weather, tides and daylight.</a:t>
            </a:r>
          </a:p>
          <a:p>
            <a:r>
              <a:rPr lang="en-GB" sz="2000" b="1" dirty="0"/>
              <a:t>Qualifications:</a:t>
            </a:r>
          </a:p>
          <a:p>
            <a:r>
              <a:rPr lang="en-GB" sz="2000" dirty="0"/>
              <a:t>A degree in a surveying science.</a:t>
            </a:r>
          </a:p>
        </p:txBody>
      </p:sp>
      <p:pic>
        <p:nvPicPr>
          <p:cNvPr id="12290" name="Picture 2" descr="Image result for deep sea rob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08368" y="3933055"/>
            <a:ext cx="2445708" cy="24948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F7CF8E-EF8E-6346-9051-0E9B5BF9ADDC}"/>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7006988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Earth and Atmosphere – Meteorologist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3" name="Picture 2"/>
          <p:cNvPicPr>
            <a:picLocks noChangeAspect="1"/>
          </p:cNvPicPr>
          <p:nvPr/>
        </p:nvPicPr>
        <p:blipFill>
          <a:blip r:embed="rId2"/>
          <a:stretch>
            <a:fillRect/>
          </a:stretch>
        </p:blipFill>
        <p:spPr>
          <a:xfrm>
            <a:off x="8904312" y="3293779"/>
            <a:ext cx="2981667" cy="2585761"/>
          </a:xfrm>
          <a:prstGeom prst="rect">
            <a:avLst/>
          </a:prstGeom>
        </p:spPr>
      </p:pic>
      <p:pic>
        <p:nvPicPr>
          <p:cNvPr id="6" name="Picture 5">
            <a:extLst>
              <a:ext uri="{FF2B5EF4-FFF2-40B4-BE49-F238E27FC236}">
                <a16:creationId xmlns:a16="http://schemas.microsoft.com/office/drawing/2014/main" id="{A4FA910C-9954-FC42-A0D3-4B9B339A5C53}"/>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C5B6E5E1-21ED-764B-BA7A-1A9C87941BE3}"/>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972528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Earth and Atmosphere – Meteorologist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Meteorologists predict the weather and study the causes of particular weather. They also study the impact of weather on the environment and conduct research into weather patterns, climate change and models of weather prediction.</a:t>
            </a:r>
          </a:p>
          <a:p>
            <a:r>
              <a:rPr lang="en-GB" sz="2000" b="1" dirty="0"/>
              <a:t>Skills:</a:t>
            </a:r>
          </a:p>
          <a:p>
            <a:r>
              <a:rPr lang="en-GB" sz="2000" dirty="0"/>
              <a:t>Collect data from satellite images, radar, remote sensors and weather stations, measure air pressure, temperature and humidity, analyse and present information, apply physical and mathematical relationships, use computer models.</a:t>
            </a:r>
          </a:p>
          <a:p>
            <a:r>
              <a:rPr lang="en-GB" sz="2000" b="1" dirty="0"/>
              <a:t>Salary:</a:t>
            </a:r>
          </a:p>
          <a:p>
            <a:r>
              <a:rPr lang="en-GB" sz="2000" dirty="0"/>
              <a:t>£ 20,000 - £35,000.</a:t>
            </a:r>
          </a:p>
          <a:p>
            <a:r>
              <a:rPr lang="en-GB" sz="2000" b="1" dirty="0"/>
              <a:t>Hours:</a:t>
            </a:r>
          </a:p>
          <a:p>
            <a:r>
              <a:rPr lang="en-GB" sz="2000" dirty="0"/>
              <a:t>Normally 12 hour shifts, working both day and night.</a:t>
            </a:r>
          </a:p>
          <a:p>
            <a:r>
              <a:rPr lang="en-GB" sz="2000" b="1" dirty="0"/>
              <a:t>Qualifications:</a:t>
            </a:r>
          </a:p>
          <a:p>
            <a:r>
              <a:rPr lang="en-GB" sz="2000" dirty="0"/>
              <a:t>A degree in computer/environmental science, mathematics, ocean science or geography.</a:t>
            </a:r>
          </a:p>
        </p:txBody>
      </p:sp>
      <p:pic>
        <p:nvPicPr>
          <p:cNvPr id="3" name="Picture 2"/>
          <p:cNvPicPr>
            <a:picLocks noChangeAspect="1"/>
          </p:cNvPicPr>
          <p:nvPr/>
        </p:nvPicPr>
        <p:blipFill>
          <a:blip r:embed="rId2"/>
          <a:stretch>
            <a:fillRect/>
          </a:stretch>
        </p:blipFill>
        <p:spPr>
          <a:xfrm>
            <a:off x="9488159" y="3293779"/>
            <a:ext cx="2397820" cy="2079437"/>
          </a:xfrm>
          <a:prstGeom prst="rect">
            <a:avLst/>
          </a:prstGeom>
        </p:spPr>
      </p:pic>
      <p:pic>
        <p:nvPicPr>
          <p:cNvPr id="6" name="Picture 5">
            <a:extLst>
              <a:ext uri="{FF2B5EF4-FFF2-40B4-BE49-F238E27FC236}">
                <a16:creationId xmlns:a16="http://schemas.microsoft.com/office/drawing/2014/main" id="{0FF8F56A-6A58-4E42-AAD1-53664AC47A28}"/>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6845530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Energy – Electrical Engineer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5" name="Picture 4"/>
          <p:cNvPicPr>
            <a:picLocks noChangeAspect="1"/>
          </p:cNvPicPr>
          <p:nvPr/>
        </p:nvPicPr>
        <p:blipFill>
          <a:blip r:embed="rId2"/>
          <a:stretch>
            <a:fillRect/>
          </a:stretch>
        </p:blipFill>
        <p:spPr>
          <a:xfrm>
            <a:off x="8182315" y="3717032"/>
            <a:ext cx="3671762" cy="2443391"/>
          </a:xfrm>
          <a:prstGeom prst="rect">
            <a:avLst/>
          </a:prstGeom>
        </p:spPr>
      </p:pic>
      <p:pic>
        <p:nvPicPr>
          <p:cNvPr id="6" name="Picture 5">
            <a:extLst>
              <a:ext uri="{FF2B5EF4-FFF2-40B4-BE49-F238E27FC236}">
                <a16:creationId xmlns:a16="http://schemas.microsoft.com/office/drawing/2014/main" id="{3165366F-42E8-C344-9417-D9C715D9090F}"/>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269C6479-A4AC-004F-9A89-46EC1F021CFE}"/>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6962209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Energy – Electrical Engineer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Electrical engineers design, implement and test products. Most electrical engineers work in teams including architects, marketing and sales staff, manufacturers, technicians and customer service personnel.</a:t>
            </a:r>
          </a:p>
          <a:p>
            <a:r>
              <a:rPr lang="en-GB" sz="2000" b="1" dirty="0"/>
              <a:t>Skills:</a:t>
            </a:r>
          </a:p>
          <a:p>
            <a:r>
              <a:rPr lang="en-GB" sz="2000" dirty="0"/>
              <a:t>Work with customers, design systems and products, estimate costs and timescales, attend meetings, conduct tests, record, analyse and interpret test data, service and maintain equipment, give presentations and monitor products.</a:t>
            </a:r>
          </a:p>
          <a:p>
            <a:r>
              <a:rPr lang="en-GB" sz="2000" b="1" dirty="0"/>
              <a:t>Salary:</a:t>
            </a:r>
          </a:p>
          <a:p>
            <a:r>
              <a:rPr lang="en-GB" sz="2000" dirty="0"/>
              <a:t>£ 26,000 - £60,000.</a:t>
            </a:r>
          </a:p>
          <a:p>
            <a:r>
              <a:rPr lang="en-GB" sz="2000" b="1" dirty="0"/>
              <a:t>Hours:</a:t>
            </a:r>
          </a:p>
          <a:p>
            <a:r>
              <a:rPr lang="en-GB" sz="2000" dirty="0"/>
              <a:t>Normally 40 hours a week, with additional hours to meet deadlines.</a:t>
            </a:r>
          </a:p>
          <a:p>
            <a:r>
              <a:rPr lang="en-GB" sz="2000" b="1" dirty="0"/>
              <a:t>Qualifications:</a:t>
            </a:r>
          </a:p>
          <a:p>
            <a:r>
              <a:rPr lang="en-GB" sz="2000" dirty="0"/>
              <a:t>Most people have a degree in electrical or electronic engineering.</a:t>
            </a:r>
          </a:p>
        </p:txBody>
      </p:sp>
      <p:pic>
        <p:nvPicPr>
          <p:cNvPr id="5" name="Picture 4"/>
          <p:cNvPicPr>
            <a:picLocks noChangeAspect="1"/>
          </p:cNvPicPr>
          <p:nvPr/>
        </p:nvPicPr>
        <p:blipFill>
          <a:blip r:embed="rId2"/>
          <a:stretch>
            <a:fillRect/>
          </a:stretch>
        </p:blipFill>
        <p:spPr>
          <a:xfrm>
            <a:off x="8182315" y="3717032"/>
            <a:ext cx="3671762" cy="2443391"/>
          </a:xfrm>
          <a:prstGeom prst="rect">
            <a:avLst/>
          </a:prstGeom>
        </p:spPr>
      </p:pic>
      <p:pic>
        <p:nvPicPr>
          <p:cNvPr id="6" name="Picture 5">
            <a:extLst>
              <a:ext uri="{FF2B5EF4-FFF2-40B4-BE49-F238E27FC236}">
                <a16:creationId xmlns:a16="http://schemas.microsoft.com/office/drawing/2014/main" id="{E34D9273-AD07-F846-BF27-12CB84CEC777}"/>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4773238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Pressure and forces – Water engineer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14340" name="Picture 4" descr="Image result for water engine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84156" y="3933056"/>
            <a:ext cx="3393401" cy="24098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8F2D651D-B4AE-B246-B728-626EB69A28CB}"/>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EED6E97A-2BC0-674B-BCD0-75F11D60AE4A}"/>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956800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Pressure and forces – Water engineer</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Water engineers may work in many different roles and with a variety of different liquids but will generally deal with the provision of clean water, disposal of waste water and sewage and prevention of flood damage.</a:t>
            </a:r>
          </a:p>
          <a:p>
            <a:r>
              <a:rPr lang="en-GB" sz="2000" b="1" dirty="0"/>
              <a:t>Skills:</a:t>
            </a:r>
          </a:p>
          <a:p>
            <a:r>
              <a:rPr lang="en-GB" sz="2000" dirty="0"/>
              <a:t>Design schemes, work with other businesses, keep up to date with environmental matters, present data, control budgets, use computer simulations, manage staff, including other engineers, technicians and site workers.</a:t>
            </a:r>
          </a:p>
          <a:p>
            <a:r>
              <a:rPr lang="en-GB" sz="2000" b="1" dirty="0"/>
              <a:t>Salary:</a:t>
            </a:r>
          </a:p>
          <a:p>
            <a:r>
              <a:rPr lang="en-GB" sz="2000" dirty="0"/>
              <a:t>£ 20,000 - £45,000.</a:t>
            </a:r>
          </a:p>
          <a:p>
            <a:r>
              <a:rPr lang="en-GB" sz="2000" b="1" dirty="0"/>
              <a:t>Hours:</a:t>
            </a:r>
          </a:p>
          <a:p>
            <a:r>
              <a:rPr lang="en-GB" sz="2000" dirty="0"/>
              <a:t>Unsocial working hours are not unusual.</a:t>
            </a:r>
          </a:p>
          <a:p>
            <a:r>
              <a:rPr lang="en-GB" sz="2000" b="1" dirty="0"/>
              <a:t>Qualifications:</a:t>
            </a:r>
          </a:p>
          <a:p>
            <a:r>
              <a:rPr lang="en-GB" sz="2000" dirty="0"/>
              <a:t>Any degree in an engineering background is suitable.</a:t>
            </a:r>
          </a:p>
        </p:txBody>
      </p:sp>
      <p:pic>
        <p:nvPicPr>
          <p:cNvPr id="14340" name="Picture 4" descr="Image result for water engine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84156" y="3933056"/>
            <a:ext cx="3393401" cy="24098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600B24A-A13E-6740-84F1-6392F81ED482}"/>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5019298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Sound waves – Sound Technician</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5" name="Picture 4"/>
          <p:cNvPicPr>
            <a:picLocks noChangeAspect="1"/>
          </p:cNvPicPr>
          <p:nvPr/>
        </p:nvPicPr>
        <p:blipFill>
          <a:blip r:embed="rId2"/>
          <a:stretch>
            <a:fillRect/>
          </a:stretch>
        </p:blipFill>
        <p:spPr>
          <a:xfrm>
            <a:off x="8832304" y="3824476"/>
            <a:ext cx="3052767" cy="2042579"/>
          </a:xfrm>
          <a:prstGeom prst="rect">
            <a:avLst/>
          </a:prstGeom>
        </p:spPr>
      </p:pic>
      <p:pic>
        <p:nvPicPr>
          <p:cNvPr id="6" name="Picture 5">
            <a:extLst>
              <a:ext uri="{FF2B5EF4-FFF2-40B4-BE49-F238E27FC236}">
                <a16:creationId xmlns:a16="http://schemas.microsoft.com/office/drawing/2014/main" id="{83EDAA82-8FC3-E14B-8F6B-547ABB1530EC}"/>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7F3B3950-02D3-2F4A-BC20-228D33F28BA3}"/>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20803950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Sound waves – Sound Technician</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Sound technicians assemble, operate and maintain equipment used to record, amplify, enhance, mix or reproduce sound. They identify the sound requirements for a given task or situation and perform the appropriate actions to produce this sound. They work in a range of industries, including advertising, broadcasting, film and theatre.</a:t>
            </a:r>
          </a:p>
          <a:p>
            <a:r>
              <a:rPr lang="en-GB" sz="2000" b="1" dirty="0"/>
              <a:t>Skills:</a:t>
            </a:r>
          </a:p>
          <a:p>
            <a:r>
              <a:rPr lang="en-GB" sz="2000" dirty="0"/>
              <a:t>Assemble and operate equipment, determine and design the equipment required, record sound, anticipate and correct any problems, maintain and repair sound equipment.</a:t>
            </a:r>
          </a:p>
          <a:p>
            <a:r>
              <a:rPr lang="en-GB" sz="2000" b="1" dirty="0"/>
              <a:t>Salary:</a:t>
            </a:r>
          </a:p>
          <a:p>
            <a:r>
              <a:rPr lang="en-GB" sz="2000" dirty="0"/>
              <a:t>£ 17,000 - £30,000.</a:t>
            </a:r>
          </a:p>
          <a:p>
            <a:r>
              <a:rPr lang="en-GB" sz="2000" b="1" dirty="0"/>
              <a:t>Hours:</a:t>
            </a:r>
          </a:p>
          <a:p>
            <a:r>
              <a:rPr lang="en-GB" sz="2000" dirty="0"/>
              <a:t>Long days and unsocial hours, including evenings, weekends and nights.</a:t>
            </a:r>
          </a:p>
          <a:p>
            <a:r>
              <a:rPr lang="en-GB" sz="2000" b="1" dirty="0"/>
              <a:t>Qualifications:</a:t>
            </a:r>
          </a:p>
          <a:p>
            <a:r>
              <a:rPr lang="en-GB" sz="2000" dirty="0"/>
              <a:t>A degree is not essential but qualifications in acoustics and music, media production and sound engineering are useful.</a:t>
            </a:r>
          </a:p>
          <a:p>
            <a:endParaRPr lang="en-GB" sz="2000" dirty="0"/>
          </a:p>
        </p:txBody>
      </p:sp>
      <p:pic>
        <p:nvPicPr>
          <p:cNvPr id="5" name="Picture 4"/>
          <p:cNvPicPr>
            <a:picLocks noChangeAspect="1"/>
          </p:cNvPicPr>
          <p:nvPr/>
        </p:nvPicPr>
        <p:blipFill>
          <a:blip r:embed="rId2"/>
          <a:stretch>
            <a:fillRect/>
          </a:stretch>
        </p:blipFill>
        <p:spPr>
          <a:xfrm>
            <a:off x="9264352" y="3824477"/>
            <a:ext cx="2620719" cy="1753500"/>
          </a:xfrm>
          <a:prstGeom prst="rect">
            <a:avLst/>
          </a:prstGeom>
        </p:spPr>
      </p:pic>
      <p:pic>
        <p:nvPicPr>
          <p:cNvPr id="6" name="Picture 5">
            <a:extLst>
              <a:ext uri="{FF2B5EF4-FFF2-40B4-BE49-F238E27FC236}">
                <a16:creationId xmlns:a16="http://schemas.microsoft.com/office/drawing/2014/main" id="{6BD44EB7-DC33-ED4E-9EEF-F8853380CD98}"/>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8254995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Light waves – Optometrist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23554" name="Picture 2" descr="Image result for optomet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192" y="3924952"/>
            <a:ext cx="4029884" cy="24179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844F14E8-B899-8244-9F2B-2E2706B38876}"/>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A1C46005-D1E3-EB46-A4A3-50ABE0E00884}"/>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14601428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Light waves – Optometrist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An optometrist examines patients' eyes, gives advice on visual problems and prescribes and fits spectacles or contact lenses when needed. They recognise eye diseases, such as glaucoma and cataract, as well as general health conditions such as diabetes.</a:t>
            </a:r>
          </a:p>
          <a:p>
            <a:r>
              <a:rPr lang="en-GB" sz="2000" b="1" dirty="0"/>
              <a:t>Skills:</a:t>
            </a:r>
          </a:p>
          <a:p>
            <a:r>
              <a:rPr lang="en-GB" sz="2000" dirty="0"/>
              <a:t>Deal with and examine patients, manage and monitor some eye conditions, detect signs and symptoms of health conditions, fit spectacles or contact lenses, offer help and advice and meet sales targets.</a:t>
            </a:r>
          </a:p>
          <a:p>
            <a:endParaRPr lang="en-GB" sz="1000" dirty="0"/>
          </a:p>
          <a:p>
            <a:r>
              <a:rPr lang="en-GB" sz="2000" b="1" dirty="0"/>
              <a:t>Salary:</a:t>
            </a:r>
          </a:p>
          <a:p>
            <a:r>
              <a:rPr lang="en-GB" sz="2000" dirty="0"/>
              <a:t>£25,000 - £65,000.</a:t>
            </a:r>
          </a:p>
          <a:p>
            <a:endParaRPr lang="en-GB" sz="1000" dirty="0"/>
          </a:p>
          <a:p>
            <a:r>
              <a:rPr lang="en-GB" sz="2000" b="1" dirty="0"/>
              <a:t>Hours:</a:t>
            </a:r>
          </a:p>
          <a:p>
            <a:r>
              <a:rPr lang="en-GB" sz="2000" dirty="0"/>
              <a:t>Normally Mon-Fri 9-5.</a:t>
            </a:r>
          </a:p>
          <a:p>
            <a:endParaRPr lang="en-GB" sz="2000" b="1" dirty="0"/>
          </a:p>
          <a:p>
            <a:r>
              <a:rPr lang="en-GB" sz="2000" b="1" dirty="0"/>
              <a:t>Qualifications:</a:t>
            </a:r>
          </a:p>
          <a:p>
            <a:r>
              <a:rPr lang="en-GB" sz="2000" dirty="0"/>
              <a:t>A degree in optometry or similar.</a:t>
            </a:r>
          </a:p>
          <a:p>
            <a:endParaRPr lang="en-GB" sz="2000" dirty="0"/>
          </a:p>
        </p:txBody>
      </p:sp>
      <p:pic>
        <p:nvPicPr>
          <p:cNvPr id="23554" name="Picture 2" descr="Image result for optomet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192" y="3924952"/>
            <a:ext cx="4029884" cy="24179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F3E45EA-F17C-A84B-9B03-78451187ECAD}"/>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0997179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Magnetism – Healthcare Scientist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3" name="Picture 2"/>
          <p:cNvPicPr>
            <a:picLocks noChangeAspect="1"/>
          </p:cNvPicPr>
          <p:nvPr/>
        </p:nvPicPr>
        <p:blipFill>
          <a:blip r:embed="rId2"/>
          <a:stretch>
            <a:fillRect/>
          </a:stretch>
        </p:blipFill>
        <p:spPr>
          <a:xfrm>
            <a:off x="8472264" y="3394093"/>
            <a:ext cx="3388200" cy="2420143"/>
          </a:xfrm>
          <a:prstGeom prst="rect">
            <a:avLst/>
          </a:prstGeom>
        </p:spPr>
      </p:pic>
      <p:pic>
        <p:nvPicPr>
          <p:cNvPr id="6" name="Picture 5">
            <a:extLst>
              <a:ext uri="{FF2B5EF4-FFF2-40B4-BE49-F238E27FC236}">
                <a16:creationId xmlns:a16="http://schemas.microsoft.com/office/drawing/2014/main" id="{2D03CA89-4039-7A48-A621-0B20ADC2D131}"/>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B2DC611C-5EED-C942-870F-E06CE5CE71C4}"/>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1607025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Magnetism – Healthcare Scientist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Healthcare scientists research, develop, test and maintain specialist equipment to help prevent, diagnose and treat many kinds of diseases and health conditions. They work with doctors and radiotherapists to help develop, plan and carry out treatment programmes. </a:t>
            </a:r>
          </a:p>
          <a:p>
            <a:r>
              <a:rPr lang="en-GB" sz="2000" b="1" dirty="0"/>
              <a:t>Skills:</a:t>
            </a:r>
          </a:p>
          <a:p>
            <a:r>
              <a:rPr lang="en-GB" sz="2000" dirty="0"/>
              <a:t>Safe operation of specialist equipment, plan and supervise radiotherapy, work with patients and doctors, handle data and support tests, use X-ray, MRI, laser, ultrasound and ultraviolet machines.</a:t>
            </a:r>
            <a:endParaRPr lang="en-GB" sz="1000" dirty="0"/>
          </a:p>
          <a:p>
            <a:r>
              <a:rPr lang="en-GB" sz="2000" b="1" dirty="0"/>
              <a:t>Salary:</a:t>
            </a:r>
          </a:p>
          <a:p>
            <a:r>
              <a:rPr lang="en-GB" sz="2000" dirty="0"/>
              <a:t>£28,000 - £43,000.</a:t>
            </a:r>
          </a:p>
          <a:p>
            <a:endParaRPr lang="en-GB" sz="1000" dirty="0"/>
          </a:p>
          <a:p>
            <a:r>
              <a:rPr lang="en-GB" sz="2000" b="1" dirty="0"/>
              <a:t>Hours:</a:t>
            </a:r>
          </a:p>
          <a:p>
            <a:r>
              <a:rPr lang="en-GB" sz="2000" dirty="0"/>
              <a:t>Normally a 37.5 hour week, including some weekend or on-call work.</a:t>
            </a:r>
          </a:p>
          <a:p>
            <a:endParaRPr lang="en-GB" sz="2000" b="1" dirty="0"/>
          </a:p>
          <a:p>
            <a:r>
              <a:rPr lang="en-GB" sz="2000" b="1" dirty="0"/>
              <a:t>Qualifications:</a:t>
            </a:r>
          </a:p>
          <a:p>
            <a:r>
              <a:rPr lang="en-GB" sz="2000" dirty="0"/>
              <a:t>A degree in a subject such as pure or applied physics, engineering or applied mathematics.</a:t>
            </a:r>
          </a:p>
        </p:txBody>
      </p:sp>
      <p:pic>
        <p:nvPicPr>
          <p:cNvPr id="3" name="Picture 2"/>
          <p:cNvPicPr>
            <a:picLocks noChangeAspect="1"/>
          </p:cNvPicPr>
          <p:nvPr/>
        </p:nvPicPr>
        <p:blipFill>
          <a:blip r:embed="rId2"/>
          <a:stretch>
            <a:fillRect/>
          </a:stretch>
        </p:blipFill>
        <p:spPr>
          <a:xfrm>
            <a:off x="8472264" y="3394093"/>
            <a:ext cx="3388200" cy="2420143"/>
          </a:xfrm>
          <a:prstGeom prst="rect">
            <a:avLst/>
          </a:prstGeom>
        </p:spPr>
      </p:pic>
      <p:pic>
        <p:nvPicPr>
          <p:cNvPr id="6" name="Picture 5">
            <a:extLst>
              <a:ext uri="{FF2B5EF4-FFF2-40B4-BE49-F238E27FC236}">
                <a16:creationId xmlns:a16="http://schemas.microsoft.com/office/drawing/2014/main" id="{FB5BE49B-B083-9B46-8E37-EEF4FE032761}"/>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27078916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Space Physics – Data Scientist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pic>
        <p:nvPicPr>
          <p:cNvPr id="5" name="Picture 4"/>
          <p:cNvPicPr>
            <a:picLocks noChangeAspect="1"/>
          </p:cNvPicPr>
          <p:nvPr/>
        </p:nvPicPr>
        <p:blipFill>
          <a:blip r:embed="rId2"/>
          <a:stretch>
            <a:fillRect/>
          </a:stretch>
        </p:blipFill>
        <p:spPr>
          <a:xfrm>
            <a:off x="7824192" y="2957470"/>
            <a:ext cx="4046652" cy="2750745"/>
          </a:xfrm>
          <a:prstGeom prst="rect">
            <a:avLst/>
          </a:prstGeom>
        </p:spPr>
      </p:pic>
      <p:pic>
        <p:nvPicPr>
          <p:cNvPr id="6" name="Picture 5">
            <a:extLst>
              <a:ext uri="{FF2B5EF4-FFF2-40B4-BE49-F238E27FC236}">
                <a16:creationId xmlns:a16="http://schemas.microsoft.com/office/drawing/2014/main" id="{5E54AEA2-22B2-8645-A4C7-9539390EE85B}"/>
              </a:ext>
            </a:extLst>
          </p:cNvPr>
          <p:cNvPicPr>
            <a:picLocks noChangeAspect="1"/>
          </p:cNvPicPr>
          <p:nvPr/>
        </p:nvPicPr>
        <p:blipFill>
          <a:blip r:embed="rId3"/>
          <a:stretch>
            <a:fillRect/>
          </a:stretch>
        </p:blipFill>
        <p:spPr>
          <a:xfrm>
            <a:off x="9048328" y="23310"/>
            <a:ext cx="1617723" cy="733721"/>
          </a:xfrm>
          <a:prstGeom prst="rect">
            <a:avLst/>
          </a:prstGeom>
        </p:spPr>
      </p:pic>
      <p:sp>
        <p:nvSpPr>
          <p:cNvPr id="8" name="Text Placeholder 6">
            <a:extLst>
              <a:ext uri="{FF2B5EF4-FFF2-40B4-BE49-F238E27FC236}">
                <a16:creationId xmlns:a16="http://schemas.microsoft.com/office/drawing/2014/main" id="{421F0B69-C7B8-884D-8323-AA0F071AE050}"/>
              </a:ext>
            </a:extLst>
          </p:cNvPr>
          <p:cNvSpPr txBox="1">
            <a:spLocks/>
          </p:cNvSpPr>
          <p:nvPr/>
        </p:nvSpPr>
        <p:spPr>
          <a:xfrm>
            <a:off x="623392" y="1278165"/>
            <a:ext cx="11017224" cy="48822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400" b="1" dirty="0"/>
              <a:t>Role:</a:t>
            </a:r>
          </a:p>
          <a:p>
            <a:endParaRPr lang="en-GB" sz="2400" dirty="0"/>
          </a:p>
          <a:p>
            <a:endParaRPr lang="en-GB" sz="2400" dirty="0"/>
          </a:p>
          <a:p>
            <a:r>
              <a:rPr lang="en-GB" sz="2400" b="1" dirty="0"/>
              <a:t>Skills:</a:t>
            </a:r>
          </a:p>
          <a:p>
            <a:endParaRPr lang="en-GB" sz="2400" b="1" dirty="0"/>
          </a:p>
          <a:p>
            <a:r>
              <a:rPr lang="en-GB" sz="2400" b="1" dirty="0"/>
              <a:t>Salary:</a:t>
            </a:r>
          </a:p>
          <a:p>
            <a:endParaRPr lang="en-GB" sz="2400" b="1" dirty="0"/>
          </a:p>
          <a:p>
            <a:r>
              <a:rPr lang="en-GB" sz="2400" b="1" dirty="0"/>
              <a:t>Hours:</a:t>
            </a:r>
          </a:p>
          <a:p>
            <a:endParaRPr lang="en-GB" sz="2400" b="1" dirty="0"/>
          </a:p>
          <a:p>
            <a:r>
              <a:rPr lang="en-GB" sz="2400" b="1" dirty="0"/>
              <a:t>Qualifications:</a:t>
            </a:r>
          </a:p>
        </p:txBody>
      </p:sp>
    </p:spTree>
    <p:extLst>
      <p:ext uri="{BB962C8B-B14F-4D97-AF65-F5344CB8AC3E}">
        <p14:creationId xmlns:p14="http://schemas.microsoft.com/office/powerpoint/2010/main" val="42678569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2388" y="237362"/>
            <a:ext cx="10598188" cy="1027584"/>
          </a:xfrm>
        </p:spPr>
        <p:txBody>
          <a:bodyPr>
            <a:normAutofit/>
          </a:bodyPr>
          <a:lstStyle/>
          <a:p>
            <a:r>
              <a:rPr lang="en-GB" sz="2800" dirty="0"/>
              <a:t>Science Profiles – Space Physics – Data Scientist</a:t>
            </a:r>
          </a:p>
        </p:txBody>
      </p:sp>
      <p:sp>
        <p:nvSpPr>
          <p:cNvPr id="7" name="Text Placeholder 6"/>
          <p:cNvSpPr>
            <a:spLocks noGrp="1"/>
          </p:cNvSpPr>
          <p:nvPr>
            <p:ph type="body" sz="half" idx="2"/>
          </p:nvPr>
        </p:nvSpPr>
        <p:spPr>
          <a:xfrm>
            <a:off x="836852" y="1278166"/>
            <a:ext cx="10512796" cy="4882257"/>
          </a:xfrm>
        </p:spPr>
        <p:txBody>
          <a:bodyPr>
            <a:noAutofit/>
          </a:bodyPr>
          <a:lstStyle/>
          <a:p>
            <a:endParaRPr lang="en-GB" sz="2400" dirty="0"/>
          </a:p>
          <a:p>
            <a:endParaRPr lang="en-GB" sz="2400" dirty="0"/>
          </a:p>
        </p:txBody>
      </p:sp>
      <p:sp>
        <p:nvSpPr>
          <p:cNvPr id="4" name="Text Placeholder 6"/>
          <p:cNvSpPr txBox="1">
            <a:spLocks/>
          </p:cNvSpPr>
          <p:nvPr/>
        </p:nvSpPr>
        <p:spPr>
          <a:xfrm>
            <a:off x="623392" y="1278165"/>
            <a:ext cx="11017224" cy="52471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000" dirty="0"/>
              <a:t>Data scientists have excellent IT skills and are curious and enthusiastic about data. They also need to have the skills to explain findings to non-experts.</a:t>
            </a:r>
          </a:p>
          <a:p>
            <a:r>
              <a:rPr lang="en-GB" sz="2000" b="1" dirty="0"/>
              <a:t>Skills:</a:t>
            </a:r>
          </a:p>
          <a:p>
            <a:r>
              <a:rPr lang="en-GB" sz="2000" dirty="0"/>
              <a:t>Manage, interrogate and extract data, create clear reports and conduct research.</a:t>
            </a:r>
          </a:p>
          <a:p>
            <a:endParaRPr lang="en-GB" sz="2000" dirty="0"/>
          </a:p>
          <a:p>
            <a:r>
              <a:rPr lang="en-GB" sz="2000" b="1" dirty="0"/>
              <a:t>Salary:</a:t>
            </a:r>
          </a:p>
          <a:p>
            <a:r>
              <a:rPr lang="en-GB" sz="2000" dirty="0"/>
              <a:t>£19,000 - £50,000.</a:t>
            </a:r>
          </a:p>
          <a:p>
            <a:endParaRPr lang="en-GB" sz="1000" dirty="0"/>
          </a:p>
          <a:p>
            <a:r>
              <a:rPr lang="en-GB" sz="2000" b="1" dirty="0"/>
              <a:t>Hours:</a:t>
            </a:r>
          </a:p>
          <a:p>
            <a:r>
              <a:rPr lang="en-GB" sz="2000" dirty="0"/>
              <a:t>Normal office hours: Monday – Friday 9-5.</a:t>
            </a:r>
          </a:p>
          <a:p>
            <a:endParaRPr lang="en-GB" sz="2000" b="1" dirty="0"/>
          </a:p>
          <a:p>
            <a:r>
              <a:rPr lang="en-GB" sz="2000" b="1" dirty="0"/>
              <a:t>Qualifications:</a:t>
            </a:r>
            <a:endParaRPr lang="en-GB" sz="2000" dirty="0"/>
          </a:p>
          <a:p>
            <a:r>
              <a:rPr lang="en-GB" sz="2000" dirty="0"/>
              <a:t>A degree is desirable, but it does not necessarily have to be in a computer or science-based area.</a:t>
            </a:r>
            <a:endParaRPr lang="en-GB" sz="2000" b="1" dirty="0"/>
          </a:p>
        </p:txBody>
      </p:sp>
      <p:pic>
        <p:nvPicPr>
          <p:cNvPr id="5" name="Picture 4"/>
          <p:cNvPicPr>
            <a:picLocks noChangeAspect="1"/>
          </p:cNvPicPr>
          <p:nvPr/>
        </p:nvPicPr>
        <p:blipFill>
          <a:blip r:embed="rId2"/>
          <a:stretch>
            <a:fillRect/>
          </a:stretch>
        </p:blipFill>
        <p:spPr>
          <a:xfrm>
            <a:off x="7824192" y="2957470"/>
            <a:ext cx="4046652" cy="2750745"/>
          </a:xfrm>
          <a:prstGeom prst="rect">
            <a:avLst/>
          </a:prstGeom>
        </p:spPr>
      </p:pic>
      <p:pic>
        <p:nvPicPr>
          <p:cNvPr id="6" name="Picture 5">
            <a:extLst>
              <a:ext uri="{FF2B5EF4-FFF2-40B4-BE49-F238E27FC236}">
                <a16:creationId xmlns:a16="http://schemas.microsoft.com/office/drawing/2014/main" id="{8579006A-41AD-2C42-A2B6-D7CFFC477B52}"/>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0874837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10515600" cy="955576"/>
          </a:xfrm>
        </p:spPr>
        <p:txBody>
          <a:bodyPr/>
          <a:lstStyle/>
          <a:p>
            <a:r>
              <a:rPr lang="en-GB" dirty="0"/>
              <a:t>Suggested extension/research/homework tasks</a:t>
            </a:r>
          </a:p>
        </p:txBody>
      </p:sp>
      <p:sp>
        <p:nvSpPr>
          <p:cNvPr id="4" name="Text Placeholder 3"/>
          <p:cNvSpPr>
            <a:spLocks noGrp="1"/>
          </p:cNvSpPr>
          <p:nvPr>
            <p:ph type="body" sz="half" idx="2"/>
          </p:nvPr>
        </p:nvSpPr>
        <p:spPr>
          <a:xfrm>
            <a:off x="839788" y="1700808"/>
            <a:ext cx="10515600" cy="4608512"/>
          </a:xfrm>
        </p:spPr>
        <p:txBody>
          <a:bodyPr>
            <a:normAutofit fontScale="92500" lnSpcReduction="10000"/>
          </a:bodyPr>
          <a:lstStyle/>
          <a:p>
            <a:r>
              <a:rPr lang="en-GB" sz="2400" dirty="0"/>
              <a:t>Choose one of these skills and produce a presentation on a job where this skill is essential:</a:t>
            </a:r>
          </a:p>
          <a:p>
            <a:pPr marL="457200" indent="-457200">
              <a:buAutoNum type="arabicPeriod"/>
            </a:pPr>
            <a:r>
              <a:rPr lang="en-GB" sz="2400" dirty="0"/>
              <a:t>Evaluating risk (WS: Scientific attitudes)</a:t>
            </a:r>
          </a:p>
          <a:p>
            <a:pPr marL="457200" indent="-457200">
              <a:buAutoNum type="arabicPeriod"/>
            </a:pPr>
            <a:r>
              <a:rPr lang="en-GB" sz="2400" dirty="0"/>
              <a:t>Publishing results (WS: Scientific attitudes)</a:t>
            </a:r>
          </a:p>
          <a:p>
            <a:pPr marL="457200" indent="-457200">
              <a:buFont typeface="Arial" panose="020B0604020202020204" pitchFamily="34" charset="0"/>
              <a:buAutoNum type="arabicPeriod"/>
            </a:pPr>
            <a:r>
              <a:rPr lang="en-GB" sz="2400" dirty="0"/>
              <a:t>Design investigations of the real world (WS: Skills and investigations)</a:t>
            </a:r>
          </a:p>
          <a:p>
            <a:pPr marL="457200" indent="-457200">
              <a:buFont typeface="Arial" panose="020B0604020202020204" pitchFamily="34" charset="0"/>
              <a:buAutoNum type="arabicPeriod"/>
            </a:pPr>
            <a:r>
              <a:rPr lang="en-GB" sz="2400" dirty="0"/>
              <a:t>Carry out scientific tests (WS: Skills and investigations)</a:t>
            </a:r>
          </a:p>
          <a:p>
            <a:pPr marL="457200" indent="-457200">
              <a:buFont typeface="Arial" panose="020B0604020202020204" pitchFamily="34" charset="0"/>
              <a:buAutoNum type="arabicPeriod"/>
            </a:pPr>
            <a:r>
              <a:rPr lang="en-GB" sz="2400" dirty="0"/>
              <a:t>Carry out field work (WS: Skills and investigations)</a:t>
            </a:r>
          </a:p>
          <a:p>
            <a:pPr marL="457200" indent="-457200">
              <a:buFont typeface="Arial" panose="020B0604020202020204" pitchFamily="34" charset="0"/>
              <a:buAutoNum type="arabicPeriod"/>
            </a:pPr>
            <a:r>
              <a:rPr lang="en-GB" sz="2400" dirty="0"/>
              <a:t>Pay attention to health and safety (WS: Skills and investigations)</a:t>
            </a:r>
          </a:p>
          <a:p>
            <a:pPr marL="457200" indent="-457200">
              <a:buFont typeface="Arial" panose="020B0604020202020204" pitchFamily="34" charset="0"/>
              <a:buAutoNum type="arabicPeriod"/>
            </a:pPr>
            <a:r>
              <a:rPr lang="en-GB" sz="2400" dirty="0"/>
              <a:t>Apply mathematical concepts and calculate results (WS: Analysis and evaluation)</a:t>
            </a:r>
          </a:p>
          <a:p>
            <a:pPr marL="457200" indent="-457200">
              <a:buFont typeface="Arial" panose="020B0604020202020204" pitchFamily="34" charset="0"/>
              <a:buAutoNum type="arabicPeriod"/>
            </a:pPr>
            <a:r>
              <a:rPr lang="en-GB" sz="2400" dirty="0"/>
              <a:t>Present observations and data (WS: Analysis and evaluation)</a:t>
            </a:r>
          </a:p>
          <a:p>
            <a:pPr marL="457200" indent="-457200">
              <a:buFont typeface="Arial" panose="020B0604020202020204" pitchFamily="34" charset="0"/>
              <a:buAutoNum type="arabicPeriod"/>
            </a:pPr>
            <a:r>
              <a:rPr lang="en-GB" sz="2400" dirty="0"/>
              <a:t>Evaluate data, showing awareness of potential sources of error (WS: Analysis and evaluation)</a:t>
            </a:r>
          </a:p>
          <a:p>
            <a:pPr marL="457200" indent="-457200">
              <a:buFont typeface="Arial" panose="020B0604020202020204" pitchFamily="34" charset="0"/>
              <a:buAutoNum type="arabicPeriod"/>
            </a:pPr>
            <a:r>
              <a:rPr lang="en-GB" sz="2400" dirty="0"/>
              <a:t>Use data analysis and statistics (WS: Measurement)</a:t>
            </a:r>
          </a:p>
          <a:p>
            <a:pPr marL="457200" indent="-457200">
              <a:buFont typeface="Arial" panose="020B0604020202020204" pitchFamily="34" charset="0"/>
              <a:buAutoNum type="arabicPeriod"/>
            </a:pPr>
            <a:endParaRPr lang="en-GB" sz="2400" dirty="0"/>
          </a:p>
        </p:txBody>
      </p:sp>
      <p:pic>
        <p:nvPicPr>
          <p:cNvPr id="5" name="Picture 4">
            <a:extLst>
              <a:ext uri="{FF2B5EF4-FFF2-40B4-BE49-F238E27FC236}">
                <a16:creationId xmlns:a16="http://schemas.microsoft.com/office/drawing/2014/main" id="{1386FFB8-70E4-AC4D-A3C4-34D7C4742621}"/>
              </a:ext>
            </a:extLst>
          </p:cNvPr>
          <p:cNvPicPr>
            <a:picLocks noChangeAspect="1"/>
          </p:cNvPicPr>
          <p:nvPr/>
        </p:nvPicPr>
        <p:blipFill>
          <a:blip r:embed="rId3"/>
          <a:stretch>
            <a:fillRect/>
          </a:stretch>
        </p:blipFill>
        <p:spPr>
          <a:xfrm>
            <a:off x="9048328" y="23310"/>
            <a:ext cx="1617723" cy="733721"/>
          </a:xfrm>
          <a:prstGeom prst="rect">
            <a:avLst/>
          </a:prstGeom>
        </p:spPr>
      </p:pic>
    </p:spTree>
    <p:extLst>
      <p:ext uri="{BB962C8B-B14F-4D97-AF65-F5344CB8AC3E}">
        <p14:creationId xmlns:p14="http://schemas.microsoft.com/office/powerpoint/2010/main" val="58591835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10515600" cy="955576"/>
          </a:xfrm>
        </p:spPr>
        <p:txBody>
          <a:bodyPr/>
          <a:lstStyle/>
          <a:p>
            <a:r>
              <a:rPr lang="en-GB" dirty="0"/>
              <a:t>Additional resources and reading</a:t>
            </a:r>
          </a:p>
        </p:txBody>
      </p:sp>
      <p:sp>
        <p:nvSpPr>
          <p:cNvPr id="4" name="Text Placeholder 3"/>
          <p:cNvSpPr>
            <a:spLocks noGrp="1"/>
          </p:cNvSpPr>
          <p:nvPr>
            <p:ph type="body" sz="half" idx="2"/>
          </p:nvPr>
        </p:nvSpPr>
        <p:spPr>
          <a:xfrm>
            <a:off x="839788" y="1700808"/>
            <a:ext cx="10515600" cy="4608512"/>
          </a:xfrm>
        </p:spPr>
        <p:txBody>
          <a:bodyPr>
            <a:normAutofit fontScale="47500" lnSpcReduction="20000"/>
          </a:bodyPr>
          <a:lstStyle/>
          <a:p>
            <a:r>
              <a:rPr lang="en-GB" sz="2400" dirty="0">
                <a:hlinkClick r:id="rId3"/>
              </a:rPr>
              <a:t>https://www.prospects.ac.uk/</a:t>
            </a:r>
          </a:p>
          <a:p>
            <a:r>
              <a:rPr lang="en-GB" sz="2400" dirty="0"/>
              <a:t>Job profiles, higher education courses and careers information, advice and guidance.</a:t>
            </a:r>
          </a:p>
          <a:p>
            <a:endParaRPr lang="en-GB" sz="2400" dirty="0">
              <a:hlinkClick r:id="rId3"/>
            </a:endParaRPr>
          </a:p>
          <a:p>
            <a:r>
              <a:rPr lang="en-GB" sz="2400" dirty="0">
                <a:hlinkClick r:id="rId3"/>
              </a:rPr>
              <a:t>http://www.futuremorph.org/teachers/teaching-resources/science-within-work/</a:t>
            </a:r>
            <a:endParaRPr lang="en-GB" sz="2400" dirty="0"/>
          </a:p>
          <a:p>
            <a:r>
              <a:rPr lang="en-GB" sz="2400" dirty="0"/>
              <a:t>An excellent set of 10 videos and accompanying resources that link modelling and practical activities to real life careers. These could be embedded once per half term or used as a STEM club/widening participation scheme.</a:t>
            </a:r>
          </a:p>
          <a:p>
            <a:endParaRPr lang="en-GB" sz="2400" dirty="0"/>
          </a:p>
          <a:p>
            <a:r>
              <a:rPr lang="en-GB" sz="2400" dirty="0">
                <a:hlinkClick r:id="rId4"/>
              </a:rPr>
              <a:t>http://www.rsc.org/careers/future/</a:t>
            </a:r>
            <a:endParaRPr lang="en-GB" sz="2400" dirty="0"/>
          </a:p>
          <a:p>
            <a:r>
              <a:rPr lang="en-GB" sz="2400" dirty="0"/>
              <a:t>Resources from the Royal Society of Chemistry, including board/specification links to careers and fields.</a:t>
            </a:r>
          </a:p>
          <a:p>
            <a:endParaRPr lang="en-GB" sz="2400" dirty="0"/>
          </a:p>
          <a:p>
            <a:r>
              <a:rPr lang="en-GB" sz="2400" dirty="0">
                <a:hlinkClick r:id="rId5"/>
              </a:rPr>
              <a:t>http://www.iop.org/education/teacher/student/index.html</a:t>
            </a:r>
            <a:endParaRPr lang="en-GB" sz="2400" dirty="0"/>
          </a:p>
          <a:p>
            <a:r>
              <a:rPr lang="en-GB" sz="2400" dirty="0"/>
              <a:t>Print and video resources linked to specific careers from the Institute of Physics.</a:t>
            </a:r>
          </a:p>
          <a:p>
            <a:endParaRPr lang="en-GB" sz="2400" dirty="0"/>
          </a:p>
          <a:p>
            <a:r>
              <a:rPr lang="en-GB" sz="2400" dirty="0">
                <a:hlinkClick r:id="rId6"/>
              </a:rPr>
              <a:t>https://www.rsb.org.uk/careers-and-cpd/careers/career-resources/resources-for-teachers</a:t>
            </a:r>
            <a:endParaRPr lang="en-GB" sz="2400" dirty="0"/>
          </a:p>
          <a:p>
            <a:r>
              <a:rPr lang="en-GB" sz="2400" dirty="0"/>
              <a:t>Resources from the Royal Society of Biology, including a series on activities of what a biologist is – most suited to more able students.</a:t>
            </a:r>
          </a:p>
          <a:p>
            <a:endParaRPr lang="en-GB" sz="2400" dirty="0"/>
          </a:p>
          <a:p>
            <a:r>
              <a:rPr lang="en-GB" sz="2400" dirty="0">
                <a:hlinkClick r:id="rId7"/>
              </a:rPr>
              <a:t>https://imascientist.org.uk/</a:t>
            </a:r>
            <a:endParaRPr lang="en-GB" sz="2400" dirty="0"/>
          </a:p>
          <a:p>
            <a:r>
              <a:rPr lang="en-GB" sz="2400" dirty="0"/>
              <a:t>The annual opportunity to engage with scientists via live feeds.</a:t>
            </a:r>
          </a:p>
        </p:txBody>
      </p:sp>
      <p:pic>
        <p:nvPicPr>
          <p:cNvPr id="5" name="Picture 4">
            <a:extLst>
              <a:ext uri="{FF2B5EF4-FFF2-40B4-BE49-F238E27FC236}">
                <a16:creationId xmlns:a16="http://schemas.microsoft.com/office/drawing/2014/main" id="{E8A5120D-7896-714B-936C-135D1DFEDD02}"/>
              </a:ext>
            </a:extLst>
          </p:cNvPr>
          <p:cNvPicPr>
            <a:picLocks noChangeAspect="1"/>
          </p:cNvPicPr>
          <p:nvPr/>
        </p:nvPicPr>
        <p:blipFill>
          <a:blip r:embed="rId8"/>
          <a:stretch>
            <a:fillRect/>
          </a:stretch>
        </p:blipFill>
        <p:spPr>
          <a:xfrm>
            <a:off x="9048328" y="23310"/>
            <a:ext cx="1617723" cy="733721"/>
          </a:xfrm>
          <a:prstGeom prst="rect">
            <a:avLst/>
          </a:prstGeom>
        </p:spPr>
      </p:pic>
    </p:spTree>
    <p:extLst>
      <p:ext uri="{BB962C8B-B14F-4D97-AF65-F5344CB8AC3E}">
        <p14:creationId xmlns:p14="http://schemas.microsoft.com/office/powerpoint/2010/main" val="350273717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96E2C68-F7F8-4D80-8D09-CFC3EF03726F}"/>
              </a:ext>
            </a:extLst>
          </p:cNvPr>
          <p:cNvSpPr txBox="1"/>
          <p:nvPr/>
        </p:nvSpPr>
        <p:spPr>
          <a:xfrm>
            <a:off x="2049432" y="3633453"/>
            <a:ext cx="8093136" cy="2369880"/>
          </a:xfrm>
          <a:prstGeom prst="rect">
            <a:avLst/>
          </a:prstGeom>
          <a:noFill/>
          <a:ln w="53975" cap="sq" cmpd="dbl">
            <a:solidFill>
              <a:schemeClr val="bg1">
                <a:lumMod val="50000"/>
              </a:schemeClr>
            </a:solidFill>
            <a:prstDash val="solid"/>
            <a:miter lim="800000"/>
          </a:ln>
        </p:spPr>
        <p:txBody>
          <a:bodyPr wrap="square" rtlCol="0">
            <a:spAutoFit/>
          </a:bodyPr>
          <a:lstStyle/>
          <a:p>
            <a:endParaRPr lang="en-US" sz="1400" dirty="0"/>
          </a:p>
          <a:p>
            <a:r>
              <a:rPr lang="en-US" sz="1200" dirty="0"/>
              <a:t>This resource is strictly for the use of member schools for as long as they remain members of The </a:t>
            </a:r>
            <a:r>
              <a:rPr lang="en-US" sz="1200" dirty="0" err="1"/>
              <a:t>PiXL</a:t>
            </a:r>
            <a:r>
              <a:rPr lang="en-US" sz="1200" dirty="0"/>
              <a:t> Club. It may not be copied, sold, or transferred to a third party or used by the school after membership ceases. Until such time it may be freely used within the member school.</a:t>
            </a:r>
            <a:endParaRPr lang="en-GB" sz="1200" dirty="0"/>
          </a:p>
          <a:p>
            <a:r>
              <a:rPr lang="en-US" sz="1200" dirty="0"/>
              <a:t> </a:t>
            </a:r>
            <a:endParaRPr lang="en-GB" sz="1200" dirty="0"/>
          </a:p>
          <a:p>
            <a:r>
              <a:rPr lang="en-US" sz="1200" dirty="0"/>
              <a:t>All opinions and contributions are those of the authors. The contents of this resource are not connected with, or endorsed by, any other company, </a:t>
            </a:r>
            <a:r>
              <a:rPr lang="en-US" sz="1200" dirty="0" err="1"/>
              <a:t>organisation</a:t>
            </a:r>
            <a:r>
              <a:rPr lang="en-US" sz="1200" dirty="0"/>
              <a:t> or institution. These papers were made by teachers in good faith based upon our understanding to date. </a:t>
            </a:r>
            <a:endParaRPr lang="en-GB" sz="1200" dirty="0"/>
          </a:p>
          <a:p>
            <a:r>
              <a:rPr lang="en-US" sz="1200" dirty="0"/>
              <a:t> </a:t>
            </a:r>
            <a:endParaRPr lang="en-GB" sz="1200" dirty="0"/>
          </a:p>
          <a:p>
            <a:r>
              <a:rPr lang="en-US" sz="1200" dirty="0" err="1"/>
              <a:t>PiXL</a:t>
            </a:r>
            <a:r>
              <a:rPr lang="en-US" sz="1200" dirty="0"/>
              <a:t> Club Ltd </a:t>
            </a:r>
            <a:r>
              <a:rPr lang="en-US" sz="1200" dirty="0" err="1"/>
              <a:t>endeavour</a:t>
            </a:r>
            <a:r>
              <a:rPr lang="en-US" sz="1200" dirty="0"/>
              <a:t> to trace and contact copyright owners. If there are any inadvertent omissions or errors in the acknowledgements or usage, this is unintended and </a:t>
            </a:r>
            <a:r>
              <a:rPr lang="en-US" sz="1200" dirty="0" err="1"/>
              <a:t>PiXL</a:t>
            </a:r>
            <a:r>
              <a:rPr lang="en-US" sz="1200" dirty="0"/>
              <a:t> will remedy these on written notification.</a:t>
            </a:r>
          </a:p>
          <a:p>
            <a:endParaRPr lang="en-GB" sz="1400" dirty="0"/>
          </a:p>
        </p:txBody>
      </p:sp>
      <p:sp>
        <p:nvSpPr>
          <p:cNvPr id="2" name="Rectangle 1">
            <a:extLst>
              <a:ext uri="{FF2B5EF4-FFF2-40B4-BE49-F238E27FC236}">
                <a16:creationId xmlns:a16="http://schemas.microsoft.com/office/drawing/2014/main" id="{E085B5C8-A383-478A-864C-B9A53B9B8324}"/>
              </a:ext>
            </a:extLst>
          </p:cNvPr>
          <p:cNvSpPr/>
          <p:nvPr/>
        </p:nvSpPr>
        <p:spPr>
          <a:xfrm>
            <a:off x="4854636" y="3227339"/>
            <a:ext cx="2482732" cy="307777"/>
          </a:xfrm>
          <a:prstGeom prst="rect">
            <a:avLst/>
          </a:prstGeom>
        </p:spPr>
        <p:txBody>
          <a:bodyPr wrap="none">
            <a:spAutoFit/>
          </a:bodyPr>
          <a:lstStyle/>
          <a:p>
            <a:pPr algn="ctr"/>
            <a:r>
              <a:rPr lang="en-GB" sz="1400" b="1" dirty="0"/>
              <a:t>© The </a:t>
            </a:r>
            <a:r>
              <a:rPr lang="en-GB" sz="1400" b="1" dirty="0" err="1"/>
              <a:t>PiXL</a:t>
            </a:r>
            <a:r>
              <a:rPr lang="en-GB" sz="1400" b="1" dirty="0"/>
              <a:t> Club Ltd. May 2019</a:t>
            </a:r>
            <a:endParaRPr lang="en-US" sz="1400" dirty="0"/>
          </a:p>
        </p:txBody>
      </p:sp>
      <p:pic>
        <p:nvPicPr>
          <p:cNvPr id="4" name="Picture 3">
            <a:extLst>
              <a:ext uri="{FF2B5EF4-FFF2-40B4-BE49-F238E27FC236}">
                <a16:creationId xmlns:a16="http://schemas.microsoft.com/office/drawing/2014/main" id="{FA3961DC-D29E-6541-A56D-9B46898D24C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34214" y="473732"/>
            <a:ext cx="5854390" cy="2655270"/>
          </a:xfrm>
          <a:prstGeom prst="rect">
            <a:avLst/>
          </a:prstGeom>
        </p:spPr>
      </p:pic>
    </p:spTree>
    <p:extLst>
      <p:ext uri="{BB962C8B-B14F-4D97-AF65-F5344CB8AC3E}">
        <p14:creationId xmlns:p14="http://schemas.microsoft.com/office/powerpoint/2010/main" val="818781459"/>
      </p:ext>
    </p:extLst>
  </p:cSld>
  <p:clrMapOvr>
    <a:masterClrMapping/>
  </p:clrMapOvr>
</p:sld>
</file>

<file path=ppt/theme/theme1.xml><?xml version="1.0" encoding="utf-8"?>
<a:theme xmlns:a="http://schemas.openxmlformats.org/drawingml/2006/main" name="PiXL template presentation widescreen 1">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6" id="{8A77E1AD-F4C1-47C0-9DA9-B9074AEA7072}" vid="{B71914E6-87C7-4175-B29E-579CA76CD93D}"/>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PiXL PowerPoint Science  (1)</Template>
  <TotalTime>3224</TotalTime>
  <Words>4420</Words>
  <Application>Microsoft Macintosh PowerPoint</Application>
  <PresentationFormat>Widescreen</PresentationFormat>
  <Paragraphs>590</Paragraphs>
  <Slides>58</Slides>
  <Notes>9</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58</vt:i4>
      </vt:variant>
    </vt:vector>
  </HeadingPairs>
  <TitlesOfParts>
    <vt:vector size="65" baseType="lpstr">
      <vt:lpstr>Arial</vt:lpstr>
      <vt:lpstr>Calibri</vt:lpstr>
      <vt:lpstr>Calibri Light</vt:lpstr>
      <vt:lpstr>Helvetica Light</vt:lpstr>
      <vt:lpstr>PiXL template presentation widescreen 1</vt:lpstr>
      <vt:lpstr>Custom Design</vt:lpstr>
      <vt:lpstr>1_Custom Design</vt:lpstr>
      <vt:lpstr>PowerPoint Presentation</vt:lpstr>
      <vt:lpstr>PowerPoint Presentation</vt:lpstr>
      <vt:lpstr>University and Careers</vt:lpstr>
      <vt:lpstr>PowerPoint Presentation</vt:lpstr>
      <vt:lpstr>Careers</vt:lpstr>
      <vt:lpstr>Careers</vt:lpstr>
      <vt:lpstr>Careers</vt:lpstr>
      <vt:lpstr>Careers Video</vt:lpstr>
      <vt:lpstr>Careers</vt:lpstr>
      <vt:lpstr>Careers</vt:lpstr>
      <vt:lpstr>How does science develop character and culture?</vt:lpstr>
      <vt:lpstr>How does science develop character and culture?</vt:lpstr>
      <vt:lpstr>Science Profiles</vt:lpstr>
      <vt:lpstr>Science Profiles – Cells and Organisation - Histologist</vt:lpstr>
      <vt:lpstr>Science Profiles – Cells and Organisation - Histologist</vt:lpstr>
      <vt:lpstr>Science Profiles – Bones and muscles – Forensic Scientist</vt:lpstr>
      <vt:lpstr>Science Profiles – Bones and muscles – Forensic Scientist</vt:lpstr>
      <vt:lpstr>Science Profiles – Nutrition and Digestion – Dietitian</vt:lpstr>
      <vt:lpstr>Science Profiles – Nutrition and Digestion – Dietitian</vt:lpstr>
      <vt:lpstr>Science Profiles – Gas Exchange Systems – Respiratory Physiotherapist</vt:lpstr>
      <vt:lpstr>Science Profiles – Gas Exchange Systems – Respiratory Physiotherapist</vt:lpstr>
      <vt:lpstr>Science Profiles – Reproduction – IVF Nurse</vt:lpstr>
      <vt:lpstr>Science Profiles – Reproduction – IVF Nurse</vt:lpstr>
      <vt:lpstr>Science Profiles – Photosynthesis – Commercial Horticulturist</vt:lpstr>
      <vt:lpstr>Science Profiles – Photosynthesis – Commercial Horticulturist</vt:lpstr>
      <vt:lpstr>Science Profiles – Cellular Respiration – Stem Cell Therapist</vt:lpstr>
      <vt:lpstr>Science Profiles – Cellular Respiration – Stem Cell Therapist</vt:lpstr>
      <vt:lpstr>Science Profiles – Ecosystems – Ecologist</vt:lpstr>
      <vt:lpstr>Science Profiles – Ecosystems – Ecologist</vt:lpstr>
      <vt:lpstr>Science Profiles – Inheritance and Genes – Pharmacologist</vt:lpstr>
      <vt:lpstr>Science Profiles – Inheritance and Genes – Pharmacologist</vt:lpstr>
      <vt:lpstr>Science Profiles –Particulate matter– Nuclear Engineer</vt:lpstr>
      <vt:lpstr>Science Profiles –Particulate matter– Nuclear Engineer</vt:lpstr>
      <vt:lpstr>Science Profiles – Atoms and Elements – Chemical Engineer</vt:lpstr>
      <vt:lpstr>Science Profiles – Atoms and Elements – Chemical Engineer</vt:lpstr>
      <vt:lpstr>Science Profiles – Substances – Metallurgist</vt:lpstr>
      <vt:lpstr>Science Profiles – Substances – Metallurgist</vt:lpstr>
      <vt:lpstr>Science Profiles – Chemical Reactions – Glass blower</vt:lpstr>
      <vt:lpstr>Science Profiles – Chemical Reactions – Glass blower</vt:lpstr>
      <vt:lpstr>Science Profiles – Energetics – Hydrographic surveyor</vt:lpstr>
      <vt:lpstr>Science Profiles – Energetics – Hydrographic surveyor</vt:lpstr>
      <vt:lpstr>Science Profiles – Earth and Atmosphere – Meteorologist</vt:lpstr>
      <vt:lpstr>Science Profiles – Earth and Atmosphere – Meteorologist</vt:lpstr>
      <vt:lpstr>Science Profiles – Energy – Electrical Engineer</vt:lpstr>
      <vt:lpstr>Science Profiles – Energy – Electrical Engineer</vt:lpstr>
      <vt:lpstr>Science Profiles – Pressure and forces – Water engineer</vt:lpstr>
      <vt:lpstr>Science Profiles – Pressure and forces – Water engineer</vt:lpstr>
      <vt:lpstr>Science Profiles – Sound waves – Sound Technician</vt:lpstr>
      <vt:lpstr>Science Profiles – Sound waves – Sound Technician</vt:lpstr>
      <vt:lpstr>Science Profiles – Light waves – Optometrist</vt:lpstr>
      <vt:lpstr>Science Profiles – Light waves – Optometrist</vt:lpstr>
      <vt:lpstr>Science Profiles – Magnetism – Healthcare Scientist</vt:lpstr>
      <vt:lpstr>Science Profiles – Magnetism – Healthcare Scientist</vt:lpstr>
      <vt:lpstr>Science Profiles – Space Physics – Data Scientist</vt:lpstr>
      <vt:lpstr>Science Profiles – Space Physics – Data Scientist</vt:lpstr>
      <vt:lpstr>Suggested extension/research/homework tasks</vt:lpstr>
      <vt:lpstr>Additional resources and reading</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Now</dc:title>
  <dc:creator>Amanda Fleck</dc:creator>
  <cp:lastModifiedBy>Laura Hamilton</cp:lastModifiedBy>
  <cp:revision>230</cp:revision>
  <cp:lastPrinted>2016-06-23T20:03:07Z</cp:lastPrinted>
  <dcterms:created xsi:type="dcterms:W3CDTF">2016-06-20T08:20:52Z</dcterms:created>
  <dcterms:modified xsi:type="dcterms:W3CDTF">2019-05-06T12:10:48Z</dcterms:modified>
</cp:coreProperties>
</file>